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tags/tag12.xml" ContentType="application/vnd.openxmlformats-officedocument.presentationml.tags+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tags/tag14.xml" ContentType="application/vnd.openxmlformats-officedocument.presentationml.tags+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1"/>
  </p:notesMasterIdLst>
  <p:sldIdLst>
    <p:sldId id="256" r:id="rId5"/>
    <p:sldId id="257" r:id="rId6"/>
    <p:sldId id="258" r:id="rId7"/>
    <p:sldId id="259" r:id="rId8"/>
    <p:sldId id="260" r:id="rId9"/>
    <p:sldId id="261" r:id="rId10"/>
    <p:sldId id="262" r:id="rId11"/>
    <p:sldId id="264" r:id="rId12"/>
    <p:sldId id="265" r:id="rId13"/>
    <p:sldId id="270" r:id="rId14"/>
    <p:sldId id="271" r:id="rId15"/>
    <p:sldId id="272" r:id="rId16"/>
    <p:sldId id="266" r:id="rId17"/>
    <p:sldId id="267" r:id="rId18"/>
    <p:sldId id="268" r:id="rId19"/>
    <p:sldId id="269" r:id="rId20"/>
  </p:sldIdLst>
  <p:sldSz cx="12192000" cy="6858000"/>
  <p:notesSz cx="6858000" cy="9144000"/>
  <p:embeddedFontLst>
    <p:embeddedFont>
      <p:font typeface="Century Gothic" panose="020B0502020202020204" pitchFamily="34" charset="0"/>
      <p:regular r:id="rId22"/>
      <p:bold r:id="rId23"/>
      <p:italic r:id="rId24"/>
      <p:boldItalic r:id="rId25"/>
    </p:embeddedFont>
  </p:embeddedFontLst>
  <p:custDataLst>
    <p:tags r:id="rId26"/>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7"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9516" autoAdjust="0"/>
  </p:normalViewPr>
  <p:slideViewPr>
    <p:cSldViewPr snapToGrid="0">
      <p:cViewPr varScale="1">
        <p:scale>
          <a:sx n="44" d="100"/>
          <a:sy n="44" d="100"/>
        </p:scale>
        <p:origin x="1500" y="3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4.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3.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1.fntdata"/><Relationship Id="rId27" Type="http://customschemas.google.com/relationships/presentationmetadata" Target="meta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My name is Tyler Gordon, and this is the Green Pace Security Policy presentation. Today I will walk through our ten coding standards, encryption policies, Triple-A framework, unit testing examples, and how defense-in-depth ties it all together.</a:t>
            </a: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b="0" i="0" u="none" strike="noStrike" cap="none" dirty="0">
                <a:solidFill>
                  <a:srgbClr val="000000"/>
                </a:solidFill>
                <a:effectLst/>
                <a:latin typeface="Arial"/>
                <a:ea typeface="Arial"/>
                <a:cs typeface="Arial"/>
                <a:sym typeface="Arial"/>
              </a:rPr>
              <a:t>MEM50-CPP: Do Not Access Freed Memory is rated HIGH severity with LIKELY likelihood at P9 Level 2. The vulnerability is use-after-free: accessing a pointer after its memory has been deallocated can allow arbitrary code execution with process-level permissions. The test validates the compliant pattern by confirming expected values are accessible before delete and that no further access occurs after deallocation. </a:t>
            </a:r>
          </a:p>
          <a:p>
            <a:pPr marL="158750" indent="0">
              <a:buNone/>
            </a:pPr>
            <a:r>
              <a:rPr lang="en-US" sz="1100" b="0" i="0" u="none" strike="noStrike" cap="none" dirty="0">
                <a:solidFill>
                  <a:srgbClr val="000000"/>
                </a:solidFill>
                <a:effectLst/>
                <a:latin typeface="Arial"/>
                <a:ea typeface="Arial"/>
                <a:cs typeface="Arial"/>
                <a:sym typeface="Arial"/>
              </a:rPr>
              <a:t>Compiled with </a:t>
            </a:r>
            <a:r>
              <a:rPr lang="en-US" sz="1100" b="0" i="0" u="none" strike="noStrike" cap="none" dirty="0" err="1">
                <a:solidFill>
                  <a:srgbClr val="000000"/>
                </a:solidFill>
                <a:effectLst/>
                <a:latin typeface="Arial"/>
                <a:ea typeface="Arial"/>
                <a:cs typeface="Arial"/>
                <a:sym typeface="Arial"/>
              </a:rPr>
              <a:t>AddressSanitizer</a:t>
            </a:r>
            <a:r>
              <a:rPr lang="en-US" sz="1100" b="0" i="0" u="none" strike="noStrike" cap="none" dirty="0">
                <a:solidFill>
                  <a:srgbClr val="000000"/>
                </a:solidFill>
                <a:effectLst/>
                <a:latin typeface="Arial"/>
                <a:ea typeface="Arial"/>
                <a:cs typeface="Arial"/>
                <a:sym typeface="Arial"/>
              </a:rPr>
              <a:t> using -</a:t>
            </a:r>
            <a:r>
              <a:rPr lang="en-US" sz="1100" b="0" i="0" u="none" strike="noStrike" cap="none" dirty="0" err="1">
                <a:solidFill>
                  <a:srgbClr val="000000"/>
                </a:solidFill>
                <a:effectLst/>
                <a:latin typeface="Arial"/>
                <a:ea typeface="Arial"/>
                <a:cs typeface="Arial"/>
                <a:sym typeface="Arial"/>
              </a:rPr>
              <a:t>fsanitize</a:t>
            </a:r>
            <a:r>
              <a:rPr lang="en-US" sz="1100" b="0" i="0" u="none" strike="noStrike" cap="none" dirty="0">
                <a:solidFill>
                  <a:srgbClr val="000000"/>
                </a:solidFill>
                <a:effectLst/>
                <a:latin typeface="Arial"/>
                <a:ea typeface="Arial"/>
                <a:cs typeface="Arial"/>
                <a:sym typeface="Arial"/>
              </a:rPr>
              <a:t>=address, any post-delete access produces an immediate heap-use-after-free error. Clang, Astrée, and </a:t>
            </a:r>
            <a:r>
              <a:rPr lang="en-US" sz="1100" b="0" i="0" u="none" strike="noStrike" cap="none" dirty="0" err="1">
                <a:solidFill>
                  <a:srgbClr val="000000"/>
                </a:solidFill>
                <a:effectLst/>
                <a:latin typeface="Arial"/>
                <a:ea typeface="Arial"/>
                <a:cs typeface="Arial"/>
                <a:sym typeface="Arial"/>
              </a:rPr>
              <a:t>CodeSonar</a:t>
            </a:r>
            <a:r>
              <a:rPr lang="en-US" sz="1100" b="0" i="0" u="none" strike="noStrike" cap="none" dirty="0">
                <a:solidFill>
                  <a:srgbClr val="000000"/>
                </a:solidFill>
                <a:effectLst/>
                <a:latin typeface="Arial"/>
                <a:ea typeface="Arial"/>
                <a:cs typeface="Arial"/>
                <a:sym typeface="Arial"/>
              </a:rPr>
              <a:t> all flag this pattern statically. To expand coverage, multi-threaded deallocation race tests should be added and </a:t>
            </a:r>
            <a:r>
              <a:rPr lang="en-US" sz="1100" b="0" i="0" u="none" strike="noStrike" cap="none" dirty="0" err="1">
                <a:solidFill>
                  <a:srgbClr val="000000"/>
                </a:solidFill>
                <a:effectLst/>
                <a:latin typeface="Arial"/>
                <a:ea typeface="Arial"/>
                <a:cs typeface="Arial"/>
                <a:sym typeface="Arial"/>
              </a:rPr>
              <a:t>AddressSanitizer</a:t>
            </a:r>
            <a:r>
              <a:rPr lang="en-US" sz="1100" b="0" i="0" u="none" strike="noStrike" cap="none" dirty="0">
                <a:solidFill>
                  <a:srgbClr val="000000"/>
                </a:solidFill>
                <a:effectLst/>
                <a:latin typeface="Arial"/>
                <a:ea typeface="Arial"/>
                <a:cs typeface="Arial"/>
                <a:sym typeface="Arial"/>
              </a:rPr>
              <a:t> integrated into every CI build.</a:t>
            </a:r>
            <a:endParaRPr lang="en-US" dirty="0"/>
          </a:p>
        </p:txBody>
      </p:sp>
    </p:spTree>
    <p:extLst>
      <p:ext uri="{BB962C8B-B14F-4D97-AF65-F5344CB8AC3E}">
        <p14:creationId xmlns:p14="http://schemas.microsoft.com/office/powerpoint/2010/main" val="374104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STR51-CPP Do Not Create a std::string from a Null Pointer : is our highest-priority standard at P18 Level 1. HIGH severity, LIKELY likelihood. When std::</a:t>
            </a:r>
            <a:r>
              <a:rPr lang="en-US" dirty="0" err="1"/>
              <a:t>getenv</a:t>
            </a:r>
            <a:r>
              <a:rPr lang="en-US" dirty="0"/>
              <a:t> returns null and that pointer is passed directly to the std::string constructor, the result is immediate undefined behavior; a crash with no recoverable state. The test uses EXPECT_NO_THROW to confirm the ternary null guard substitutes an empty string safely, regardless of whether the environment variable exists. The noncompliant version is shown commented to contrast the patterns. </a:t>
            </a:r>
            <a:r>
              <a:rPr lang="en-US" dirty="0" err="1"/>
              <a:t>CodeSonar</a:t>
            </a:r>
            <a:r>
              <a:rPr lang="en-US" dirty="0"/>
              <a:t>, </a:t>
            </a:r>
            <a:r>
              <a:rPr lang="en-US" dirty="0" err="1"/>
              <a:t>Klocwork</a:t>
            </a:r>
            <a:r>
              <a:rPr lang="en-US" dirty="0"/>
              <a:t>, and Helix QAC detect the noncompliant pattern at build time. Future expansion includes an explicit </a:t>
            </a:r>
            <a:r>
              <a:rPr lang="en-US" dirty="0" err="1"/>
              <a:t>nullptr</a:t>
            </a:r>
            <a:r>
              <a:rPr lang="en-US" dirty="0"/>
              <a:t> test and </a:t>
            </a:r>
            <a:r>
              <a:rPr lang="en-US" dirty="0" err="1"/>
              <a:t>Klocwork</a:t>
            </a:r>
            <a:r>
              <a:rPr lang="en-US" dirty="0"/>
              <a:t> CI integration.</a:t>
            </a:r>
          </a:p>
        </p:txBody>
      </p:sp>
    </p:spTree>
    <p:extLst>
      <p:ext uri="{BB962C8B-B14F-4D97-AF65-F5344CB8AC3E}">
        <p14:creationId xmlns:p14="http://schemas.microsoft.com/office/powerpoint/2010/main" val="23517786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EXP53-CPP Do Not Read Uninitialized Memory: is HIGH severity with PROBABLE likelihood at P12 Level 1. Reading an uninitialized variable produces an indeterminate value that can corrupt logic, leak sensitive data, or produce behavior that differs between runs and platforms. The test confirms every variable is initialized before use and that EXPECT_EQ assertions return deterministic values. The noncompliant pattern, declaring without initializing and immediately reading; is shown commented. Clang with -</a:t>
            </a:r>
            <a:r>
              <a:rPr lang="en-US" dirty="0" err="1"/>
              <a:t>Wuninitialized</a:t>
            </a:r>
            <a:r>
              <a:rPr lang="en-US" dirty="0"/>
              <a:t>, Astrée, </a:t>
            </a:r>
            <a:r>
              <a:rPr lang="en-US" dirty="0" err="1"/>
              <a:t>CodeSonar</a:t>
            </a:r>
            <a:r>
              <a:rPr lang="en-US" dirty="0"/>
              <a:t>, and Helix QAC all flag this at build time. Future expansion: enable -</a:t>
            </a:r>
            <a:r>
              <a:rPr lang="en-US" dirty="0" err="1"/>
              <a:t>Wuninitialized</a:t>
            </a:r>
            <a:r>
              <a:rPr lang="en-US" dirty="0"/>
              <a:t> as a build error and add heap-allocated struct initialization tests.</a:t>
            </a:r>
          </a:p>
        </p:txBody>
      </p:sp>
    </p:spTree>
    <p:extLst>
      <p:ext uri="{BB962C8B-B14F-4D97-AF65-F5344CB8AC3E}">
        <p14:creationId xmlns:p14="http://schemas.microsoft.com/office/powerpoint/2010/main" val="3647817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Deferring security enforcement raises exploitation risk exponentially as the codebase and team grow. The longer these standards go without enforcement, the more vulnerabilities accumulate and the more expensive they become to remediate. Acting now means a short-term development slowdown offset by long-term stability, reduced breach risk, and compliance readiness. Reactive patching after an incident is substantially more costly in time, resources, and reputation than prevention. High-severity standards like MEM50-CPP and STR51-CPP carry direct exploitation risk that cannot be safely deferred. Priority actions: integrate static analysis into CI now, require unit tests for all memory and string-handling code, and resolve all Level 1 standards before the next developer onboarding.</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Four recommendations for Green Pace going forward: </a:t>
            </a:r>
          </a:p>
          <a:p>
            <a:pPr marL="0" lvl="0" indent="0" algn="l" rtl="0">
              <a:lnSpc>
                <a:spcPct val="100000"/>
              </a:lnSpc>
              <a:spcBef>
                <a:spcPts val="0"/>
              </a:spcBef>
              <a:spcAft>
                <a:spcPts val="0"/>
              </a:spcAft>
              <a:buSzPts val="1100"/>
              <a:buNone/>
            </a:pPr>
            <a:r>
              <a:rPr lang="en-US" dirty="0"/>
              <a:t>First, keep all systems and dependencies on current versions; outdated toolchains are a common entry point for known vulnerabilities. </a:t>
            </a:r>
          </a:p>
          <a:p>
            <a:pPr marL="0" lvl="0" indent="0" algn="l" rtl="0">
              <a:lnSpc>
                <a:spcPct val="100000"/>
              </a:lnSpc>
              <a:spcBef>
                <a:spcPts val="0"/>
              </a:spcBef>
              <a:spcAft>
                <a:spcPts val="0"/>
              </a:spcAft>
              <a:buSzPts val="1100"/>
              <a:buNone/>
            </a:pPr>
            <a:r>
              <a:rPr lang="en-US" dirty="0"/>
              <a:t>Second, conduct routine system testing as the codebase evolves to ensure new vulnerabilities are not introduced. </a:t>
            </a:r>
          </a:p>
          <a:p>
            <a:pPr marL="0" lvl="0" indent="0" algn="l" rtl="0">
              <a:lnSpc>
                <a:spcPct val="100000"/>
              </a:lnSpc>
              <a:spcBef>
                <a:spcPts val="0"/>
              </a:spcBef>
              <a:spcAft>
                <a:spcPts val="0"/>
              </a:spcAft>
              <a:buSzPts val="1100"/>
              <a:buNone/>
            </a:pPr>
            <a:r>
              <a:rPr lang="en-US" dirty="0"/>
              <a:t>Third, keep the team informed on recent attack methods and compromises at similar organizations to recognize analogous patterns in our own code. </a:t>
            </a:r>
          </a:p>
          <a:p>
            <a:pPr marL="0" lvl="0" indent="0" algn="l" rtl="0">
              <a:lnSpc>
                <a:spcPct val="100000"/>
              </a:lnSpc>
              <a:spcBef>
                <a:spcPts val="0"/>
              </a:spcBef>
              <a:spcAft>
                <a:spcPts val="0"/>
              </a:spcAft>
              <a:buSzPts val="1100"/>
              <a:buNone/>
            </a:pPr>
            <a:r>
              <a:rPr lang="en-US" dirty="0"/>
              <a:t>Fourth, actively reference known vulnerability records during code review and sprint planning. </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Looking ahead, the current policy addresses code-level vulnerabilities but gaps remain in dependency scanning, secrets management, and container security;  OWASP ASVS and MISRA C++ are natural candidates for the next phase.</a:t>
            </a: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Maintaining a secure system is a methodical, ongoing effort, not a single milestone. It is built on industry best practices, consistent team training, and security as a first-class concern across all departments. The ten standards presented today are the first phase of Green Pace's security maturity. Implemented consistently, they form a foundation that scales with the team and positions the organization to adopt additional standards as needs grow. Better to cast a net than a single fishing line.</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All ten coding standards in this policy derive from the SEI CERT C++ Coding Standard, maintained by Carnegie Mellon University's Software Engineering Institute. It is a living document updated as new vulnerabilities are identified and is available at the URL listed on this slide.</a:t>
            </a:r>
            <a:endParaRPr dirty="0"/>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n-US" sz="1100" b="0" i="0" u="none" strike="noStrike" cap="none" dirty="0">
                <a:solidFill>
                  <a:srgbClr val="000000"/>
                </a:solidFill>
                <a:effectLst/>
                <a:latin typeface="Arial"/>
                <a:ea typeface="Arial"/>
                <a:cs typeface="Arial"/>
                <a:sym typeface="Arial"/>
              </a:rPr>
              <a:t>This policy was created to formalize the security practices Green Pace developers already use as the team scales. Without a documented framework, security decisions become inconsistent and exploitation risk grows with every new contributor. Defense in depth is the core principle — rather than relying on a single safeguard, the policy enforces layered protections at the code, architecture, and operational levels. If one layer is compromised, the others contain the damage. As shown in the illustration, these layers extend from physical security all the way through application and data protection.</a:t>
            </a: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The threats matrix provides a full risk assessment of all ten standards using five CERT criteria: severity, likelihood, remediation cost, priority score, and threat level. Level 1 standards — DCL50-CPP, EXP53-CPP, STR51-CPP, and ERR54-CPP — are high severity with probable or likely occurrence and require immediate resolution. They represent the greatest exploitation risk in active development. Level 2 standards — STR02-C, MEM50-CPP, OOP53-CPP, and DCL57-CPP — carry moderate risk and should be addressed within the current sprint. Level 3 standards — DCL03-CPP and FIO51-CPP — are low severity and resolved as schedule allows. All ten are automatically flagged by static analysis tools integrated into the CI/CD pipeline at the Build and Test stages.</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Each of the ten security principles maps to one or more coding standards, grounding the policy in widely accepted industry guidance. To highlight a few of the specific principles:</a:t>
            </a:r>
          </a:p>
          <a:p>
            <a:pPr marL="0" lvl="0" indent="0" algn="l" rtl="0">
              <a:lnSpc>
                <a:spcPct val="100000"/>
              </a:lnSpc>
              <a:spcBef>
                <a:spcPts val="0"/>
              </a:spcBef>
              <a:spcAft>
                <a:spcPts val="0"/>
              </a:spcAft>
              <a:buSzPts val="1100"/>
              <a:buNone/>
            </a:pPr>
            <a:endParaRPr lang="en-US" sz="1100" b="0" i="0" u="none" strike="noStrike" cap="none" dirty="0">
              <a:solidFill>
                <a:srgbClr val="000000"/>
              </a:solidFill>
              <a:effectLst/>
              <a:latin typeface="Arial"/>
              <a:ea typeface="Arial"/>
              <a:cs typeface="Arial"/>
              <a:sym typeface="Arial"/>
            </a:endParaRPr>
          </a:p>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Validate Input Data support the four standards you see as they are focused on ensuring inputs are well-formed before use. </a:t>
            </a:r>
          </a:p>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Heed Compiler Warnings supports these five standards, reinforcing the practice of treating warnings as actionable signals. </a:t>
            </a:r>
          </a:p>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Architect and Design for Security maps to these standards that govern structural code decisions. </a:t>
            </a:r>
          </a:p>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Use Effective Quality Assurance Techniques covers the five standards most directly tested through automation. </a:t>
            </a:r>
          </a:p>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Lastly, Adopt a Secure Coding Standard encompasses all ten, since every standard in this policy derives from the SEI CERT C++ standard.</a:t>
            </a: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n-US" sz="1100" b="0" i="0" u="none" strike="noStrike" cap="none" dirty="0">
                <a:solidFill>
                  <a:srgbClr val="000000"/>
                </a:solidFill>
                <a:effectLst/>
                <a:latin typeface="Arial"/>
                <a:ea typeface="Arial"/>
                <a:cs typeface="Arial"/>
                <a:sym typeface="Arial"/>
              </a:rPr>
              <a:t>The ten standards are listed in priority order by combined severity and likelihood scores. STR51-CPP and ERR54-CPP lead at P18 Level 1, TR51 prevents undefined behavior when constructing strings from null pointers, and ERR54 ensures exception catch handlers are ordered from most to least derived so nothing is silently swallowed. DCL50-CPP and EXP53-CPP follow at P12 Level 1, both addressing undefined behavior from variadic functions and uninitialized memory reads. STR02-C and MEM50-CPP come next at P9 Level 2 for injection prevention and use-after-free protection. DCL57-CPP and OOP53-CPP also sit at Level 2. FIO51-CPP and DCL03-CPP round out the list at Level 3, addressing resource leaks and compile-time assertion optimization.</a:t>
            </a: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Green Pace enforces three encryption tiers across the data lifecycle. Encryption in flight protects data moving between systems; even if intercepted in transit, the data cannot be exploited until the encryption is broken. Encryption at rest protects stored data on servers, hard drives, and embedded systems; internal decryption tools allow the system to access it, but outside entities cannot. Encryption in use protects data actively being created or modified, maintaining coverage throughout the write process. Together, these three tiers ensure data is never unprotected regardless of where it is in its lifecycle.</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The Triple-A framework. </a:t>
            </a:r>
            <a:r>
              <a:rPr lang="en-US" sz="1100" b="1" i="0" u="none" strike="noStrike" cap="none" dirty="0">
                <a:solidFill>
                  <a:srgbClr val="000000"/>
                </a:solidFill>
                <a:effectLst/>
                <a:latin typeface="Arial"/>
                <a:ea typeface="Arial"/>
                <a:cs typeface="Arial"/>
                <a:sym typeface="Arial"/>
              </a:rPr>
              <a:t>Authentication, Authorization, and Accounting </a:t>
            </a:r>
            <a:r>
              <a:rPr lang="en-US" sz="1100" b="0" i="0" u="none" strike="noStrike" cap="none" dirty="0">
                <a:solidFill>
                  <a:srgbClr val="000000"/>
                </a:solidFill>
                <a:effectLst/>
                <a:latin typeface="Arial"/>
                <a:ea typeface="Arial"/>
                <a:cs typeface="Arial"/>
                <a:sym typeface="Arial"/>
              </a:rPr>
              <a:t>provides the operational security layer of the policy. Authentication verifies the identity of a user or system attempting access. Methods include passwords, security keys, biometrics, or multi-factor codes. Without this first filter, all other security layers are more easily bypassed. Authorization validates the role and privilege level of an authenticated user. Granting only the minimum privileges needed for a task reduces the attack surface and prevents back doors from being created unintentionally. Accounting ensures every system action is traceable. Timestamped logs, file path tracking, and access frequency monitoring allow administrators to reconstruct how a vulnerability occurred and validate that privilege levels remain appropriate.</a:t>
            </a: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The </a:t>
            </a:r>
            <a:r>
              <a:rPr lang="en-US" sz="1100" b="0" i="0" u="none" strike="noStrike" cap="none" dirty="0" err="1">
                <a:solidFill>
                  <a:srgbClr val="000000"/>
                </a:solidFill>
                <a:effectLst/>
                <a:latin typeface="Arial"/>
                <a:ea typeface="Arial"/>
                <a:cs typeface="Arial"/>
                <a:sym typeface="Arial"/>
              </a:rPr>
              <a:t>DevSecOps</a:t>
            </a:r>
            <a:r>
              <a:rPr lang="en-US" sz="1100" b="0" i="0" u="none" strike="noStrike" cap="none" dirty="0">
                <a:solidFill>
                  <a:srgbClr val="000000"/>
                </a:solidFill>
                <a:effectLst/>
                <a:latin typeface="Arial"/>
                <a:ea typeface="Arial"/>
                <a:cs typeface="Arial"/>
                <a:sym typeface="Arial"/>
              </a:rPr>
              <a:t> pipeline embeds security enforcement at every stage of development. The figure-eight loop in the diagram represents the continuous, self-reinforcing nature of this cycle. At Plan and Code, developers reference CERT standards directly and peer review enforces compliance before any commit. At Build, compiler warnings are treated as errors and static analysis tools like Clang, Astrée, and </a:t>
            </a:r>
            <a:r>
              <a:rPr lang="en-US" sz="1100" b="0" i="0" u="none" strike="noStrike" cap="none" dirty="0" err="1">
                <a:solidFill>
                  <a:srgbClr val="000000"/>
                </a:solidFill>
                <a:effectLst/>
                <a:latin typeface="Arial"/>
                <a:ea typeface="Arial"/>
                <a:cs typeface="Arial"/>
                <a:sym typeface="Arial"/>
              </a:rPr>
              <a:t>CodeSonar</a:t>
            </a:r>
            <a:r>
              <a:rPr lang="en-US" sz="1100" b="0" i="0" u="none" strike="noStrike" cap="none" dirty="0">
                <a:solidFill>
                  <a:srgbClr val="000000"/>
                </a:solidFill>
                <a:effectLst/>
                <a:latin typeface="Arial"/>
                <a:ea typeface="Arial"/>
                <a:cs typeface="Arial"/>
                <a:sym typeface="Arial"/>
              </a:rPr>
              <a:t> can scan every build for violations of all ten standards; any flag halts the build. At Test, Google Test unit tests execute against all functions and </a:t>
            </a:r>
            <a:r>
              <a:rPr lang="en-US" sz="1100" b="0" i="0" u="none" strike="noStrike" cap="none" dirty="0" err="1">
                <a:solidFill>
                  <a:srgbClr val="000000"/>
                </a:solidFill>
                <a:effectLst/>
                <a:latin typeface="Arial"/>
                <a:ea typeface="Arial"/>
                <a:cs typeface="Arial"/>
                <a:sym typeface="Arial"/>
              </a:rPr>
              <a:t>AddressSanitizer</a:t>
            </a:r>
            <a:r>
              <a:rPr lang="en-US" sz="1100" b="0" i="0" u="none" strike="noStrike" cap="none" dirty="0">
                <a:solidFill>
                  <a:srgbClr val="000000"/>
                </a:solidFill>
                <a:effectLst/>
                <a:latin typeface="Arial"/>
                <a:ea typeface="Arial"/>
                <a:cs typeface="Arial"/>
                <a:sym typeface="Arial"/>
              </a:rPr>
              <a:t> with fuzz testing catches runtime vulnerabilities not visible at compile time. At Deploy and Monitor, Triple-A controls enforce runtime access and logs feed anomaly alerts back into the Plan stage, keeping the cycle continuous and adaptive.</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err="1">
                <a:solidFill>
                  <a:srgbClr val="000000"/>
                </a:solidFill>
                <a:effectLst/>
                <a:latin typeface="Arial"/>
                <a:ea typeface="Arial"/>
                <a:cs typeface="Arial"/>
                <a:sym typeface="Arial"/>
              </a:rPr>
              <a:t>DevSecOps</a:t>
            </a:r>
            <a:r>
              <a:rPr lang="en-US" sz="1100" b="0" i="0" u="none" strike="noStrike" cap="none" dirty="0">
                <a:solidFill>
                  <a:srgbClr val="000000"/>
                </a:solidFill>
                <a:effectLst/>
                <a:latin typeface="Arial"/>
                <a:ea typeface="Arial"/>
                <a:cs typeface="Arial"/>
                <a:sym typeface="Arial"/>
              </a:rPr>
              <a:t> is the integration of security tooling directly into the development workflow rather than treating it as a separate gate at the end of a release cycle. This approach sustains a defense-in-depth mindset by layering automated testing and human review at every stage, catching both security vulnerabilities and general code defects before they reach production.</a:t>
            </a: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1.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9.xml"/><Relationship Id="rId5" Type="http://schemas.openxmlformats.org/officeDocument/2006/relationships/image" Target="../media/image3.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Tyler Gordon</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4" name="Audio 3">
            <a:hlinkClick r:id="" action="ppaction://media"/>
            <a:extLst>
              <a:ext uri="{FF2B5EF4-FFF2-40B4-BE49-F238E27FC236}">
                <a16:creationId xmlns:a16="http://schemas.microsoft.com/office/drawing/2014/main" id="{84D920B1-31A9-9B16-6954-1831DDAF58F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3788"/>
    </mc:Choice>
    <mc:Fallback>
      <p:transition spd="slow" advTm="23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Title"/>
          <p:cNvSpPr txBox="1">
            <a:spLocks noGrp="1"/>
          </p:cNvSpPr>
          <p:nvPr>
            <p:ph type="title"/>
          </p:nvPr>
        </p:nvSpPr>
        <p:spPr>
          <a:xfrm>
            <a:off x="2895600" y="3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UNIT TEST: MEM50-CPP</a:t>
            </a:r>
          </a:p>
        </p:txBody>
      </p:sp>
      <p:sp>
        <p:nvSpPr>
          <p:cNvPr id="302" name="Body"/>
          <p:cNvSpPr txBox="1">
            <a:spLocks noGrp="1"/>
          </p:cNvSpPr>
          <p:nvPr>
            <p:ph type="body" idx="1"/>
          </p:nvPr>
        </p:nvSpPr>
        <p:spPr>
          <a:xfrm>
            <a:off x="685800" y="1700000"/>
            <a:ext cx="10820400" cy="4100000"/>
          </a:xfrm>
          <a:prstGeom prst="rect">
            <a:avLst/>
          </a:prstGeom>
          <a:noFill/>
          <a:ln>
            <a:noFill/>
          </a:ln>
        </p:spPr>
        <p:txBody>
          <a:bodyPr spcFirstLastPara="1" wrap="square" lIns="91425" tIns="45700" rIns="91425" bIns="45700" anchor="t" anchorCtr="0">
            <a:normAutofit fontScale="92500" lnSpcReduction="10000"/>
          </a:bodyPr>
          <a:lstStyle/>
          <a:p>
            <a:pPr marL="0" lvl="0" indent="0" algn="l" rtl="0">
              <a:lnSpc>
                <a:spcPct val="90000"/>
              </a:lnSpc>
              <a:spcBef>
                <a:spcPts val="0"/>
              </a:spcBef>
              <a:spcAft>
                <a:spcPts val="0"/>
              </a:spcAft>
              <a:buNone/>
            </a:pPr>
            <a:r>
              <a:rPr lang="en-US" sz="1600" b="1" dirty="0"/>
              <a:t>Standard: </a:t>
            </a:r>
            <a:r>
              <a:rPr lang="en-US" sz="1600" dirty="0"/>
              <a:t>MEM50-CPP - Do Not Access Freed Memory  [HIGH | LIKELY | P9 | L2]</a:t>
            </a:r>
          </a:p>
          <a:p>
            <a:pPr marL="0" lvl="0" indent="0" algn="l" rtl="0">
              <a:lnSpc>
                <a:spcPct val="90000"/>
              </a:lnSpc>
              <a:spcBef>
                <a:spcPts val="200"/>
              </a:spcBef>
              <a:spcAft>
                <a:spcPts val="0"/>
              </a:spcAft>
              <a:buNone/>
            </a:pPr>
            <a:r>
              <a:rPr lang="en-US" sz="1600" b="1" dirty="0"/>
              <a:t>Vulnerability: </a:t>
            </a:r>
            <a:r>
              <a:rPr lang="en-US" sz="1600" dirty="0"/>
              <a:t>Accessing a pointer after delete (use-after-free) results in undefined behavior and can allow arbitrary code execution with the permissions of the process.</a:t>
            </a:r>
          </a:p>
          <a:p>
            <a:pPr marL="0" lvl="0" indent="0" algn="l" rtl="0">
              <a:lnSpc>
                <a:spcPct val="90000"/>
              </a:lnSpc>
              <a:spcBef>
                <a:spcPts val="300"/>
              </a:spcBef>
              <a:spcAft>
                <a:spcPts val="0"/>
              </a:spcAft>
              <a:buNone/>
            </a:pPr>
            <a:r>
              <a:rPr lang="en-US" sz="1500" b="1" dirty="0"/>
              <a:t>Unit Test (Google Test / Visual Studio C++):</a:t>
            </a:r>
          </a:p>
          <a:p>
            <a:pPr marL="0" lvl="0" indent="0" algn="l" rtl="0">
              <a:lnSpc>
                <a:spcPct val="90000"/>
              </a:lnSpc>
              <a:spcBef>
                <a:spcPts val="100"/>
              </a:spcBef>
              <a:spcAft>
                <a:spcPts val="0"/>
              </a:spcAft>
              <a:buNone/>
            </a:pPr>
            <a:r>
              <a:rPr lang="en-US" sz="1300" dirty="0"/>
              <a:t>TEST(MEM50Test, UseAfterFreeDetection) {
  struct S { int val; };
  S* s = new S;
  s-&gt;val = 42;
  EXPECT_EQ(s-&gt;val, 42);   // valid access before delete
  s-&gt;val = 100;
  EXPECT_EQ(s-&gt;val, 100);
  delete s;
  // Compliant code does NOT access s here.
  // Run with -fsanitize=address to catch violations at runtime.
  SUCCEED();
}</a:t>
            </a:r>
          </a:p>
          <a:p>
            <a:pPr marL="0" lvl="0" indent="0" algn="l" rtl="0">
              <a:lnSpc>
                <a:spcPct val="90000"/>
              </a:lnSpc>
              <a:spcBef>
                <a:spcPts val="300"/>
              </a:spcBef>
              <a:spcAft>
                <a:spcPts val="0"/>
              </a:spcAft>
              <a:buNone/>
            </a:pPr>
            <a:r>
              <a:rPr lang="en-US" sz="1500" b="1" dirty="0"/>
              <a:t>Expected behavior: </a:t>
            </a:r>
            <a:r>
              <a:rPr lang="en-US" sz="1500" dirty="0"/>
              <a:t>Test passes when the object is not accessed after deallocation. Compiled with AddressSanitizer (-fsanitize=address), any use-after-free causes a heap-use-after-free error at runtime, confirming the vulnerability is caught.</a:t>
            </a:r>
          </a:p>
          <a:p>
            <a:pPr marL="0" lvl="0" indent="0" algn="l" rtl="0">
              <a:lnSpc>
                <a:spcPct val="90000"/>
              </a:lnSpc>
              <a:spcBef>
                <a:spcPts val="200"/>
              </a:spcBef>
              <a:spcAft>
                <a:spcPts val="0"/>
              </a:spcAft>
              <a:buNone/>
            </a:pPr>
            <a:r>
              <a:rPr lang="en-US" sz="1500" b="1" dirty="0"/>
              <a:t>Detection note: </a:t>
            </a:r>
            <a:r>
              <a:rPr lang="en-US" sz="1500" dirty="0"/>
              <a:t>Static analysis: Clang (clang-analyzer-cplusplus.NewDelete), Astree (dangling_pointer_use), CodeSonar (ALLOC.UAF). Runtime: AddressSanitizer and valgrind. All detect use-after-free at build or test stage.</a:t>
            </a:r>
          </a:p>
          <a:p>
            <a:pPr marL="0" lvl="0" indent="0" algn="l" rtl="0">
              <a:lnSpc>
                <a:spcPct val="90000"/>
              </a:lnSpc>
              <a:spcBef>
                <a:spcPts val="200"/>
              </a:spcBef>
              <a:spcAft>
                <a:spcPts val="0"/>
              </a:spcAft>
              <a:buNone/>
            </a:pPr>
            <a:r>
              <a:rPr lang="en-US" sz="1500" b="1" dirty="0"/>
              <a:t>Taking it further: </a:t>
            </a:r>
            <a:r>
              <a:rPr lang="en-US" sz="1500" dirty="0"/>
              <a:t>Expand to multi-threaded test cases where deallocation races occur. Integrate AddressSanitizer into the CI pipeline so every build also validates memory safety. Add valgrind to the Test stage for comprehensive leak and invalid-read detection.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Title"/>
          <p:cNvSpPr txBox="1">
            <a:spLocks noGrp="1"/>
          </p:cNvSpPr>
          <p:nvPr>
            <p:ph type="title"/>
          </p:nvPr>
        </p:nvSpPr>
        <p:spPr>
          <a:xfrm>
            <a:off x="2895600" y="3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UNIT TEST: STR51-CPP</a:t>
            </a:r>
          </a:p>
        </p:txBody>
      </p:sp>
      <p:sp>
        <p:nvSpPr>
          <p:cNvPr id="302" name="Body"/>
          <p:cNvSpPr txBox="1">
            <a:spLocks noGrp="1"/>
          </p:cNvSpPr>
          <p:nvPr>
            <p:ph type="body" idx="1"/>
          </p:nvPr>
        </p:nvSpPr>
        <p:spPr>
          <a:xfrm>
            <a:off x="685800" y="1700000"/>
            <a:ext cx="10820400" cy="4100000"/>
          </a:xfrm>
          <a:prstGeom prst="rect">
            <a:avLst/>
          </a:prstGeom>
          <a:noFill/>
          <a:ln>
            <a:noFill/>
          </a:ln>
        </p:spPr>
        <p:txBody>
          <a:bodyPr spcFirstLastPara="1" wrap="square" lIns="91425" tIns="45700" rIns="91425" bIns="45700" anchor="t" anchorCtr="0">
            <a:normAutofit fontScale="92500" lnSpcReduction="10000"/>
          </a:bodyPr>
          <a:lstStyle/>
          <a:p>
            <a:pPr marL="0" lvl="0" indent="0" algn="l" rtl="0">
              <a:lnSpc>
                <a:spcPct val="90000"/>
              </a:lnSpc>
              <a:spcBef>
                <a:spcPts val="0"/>
              </a:spcBef>
              <a:spcAft>
                <a:spcPts val="0"/>
              </a:spcAft>
              <a:buNone/>
            </a:pPr>
            <a:r>
              <a:rPr lang="en-US" sz="1600" b="1" dirty="0"/>
              <a:t>Standard: </a:t>
            </a:r>
            <a:r>
              <a:rPr lang="en-US" sz="1600" dirty="0"/>
              <a:t>STR51-CPP - Do Not Create A std::string From A Null Pointer  [HIGH | LIKELY | P18 | L1]</a:t>
            </a:r>
          </a:p>
          <a:p>
            <a:pPr marL="0" lvl="0" indent="0" algn="l" rtl="0">
              <a:lnSpc>
                <a:spcPct val="90000"/>
              </a:lnSpc>
              <a:spcBef>
                <a:spcPts val="200"/>
              </a:spcBef>
              <a:spcAft>
                <a:spcPts val="0"/>
              </a:spcAft>
              <a:buNone/>
            </a:pPr>
            <a:r>
              <a:rPr lang="en-US" sz="1600" b="1" dirty="0"/>
              <a:t>Vulnerability: </a:t>
            </a:r>
            <a:r>
              <a:rPr lang="en-US" sz="1600" dirty="0"/>
              <a:t>Passing a null pointer to the std::string constructor causes undefined behavior. A null return from std::getenv() is a common real-world source of this pattern.</a:t>
            </a:r>
          </a:p>
          <a:p>
            <a:pPr marL="0" lvl="0" indent="0" algn="l" rtl="0">
              <a:lnSpc>
                <a:spcPct val="90000"/>
              </a:lnSpc>
              <a:spcBef>
                <a:spcPts val="300"/>
              </a:spcBef>
              <a:spcAft>
                <a:spcPts val="0"/>
              </a:spcAft>
              <a:buNone/>
            </a:pPr>
            <a:r>
              <a:rPr lang="en-US" sz="1500" b="1" dirty="0"/>
              <a:t>Unit Test (Google Test / Visual Studio C++):</a:t>
            </a:r>
          </a:p>
          <a:p>
            <a:pPr marL="0" lvl="0" indent="0" algn="l" rtl="0">
              <a:lnSpc>
                <a:spcPct val="90000"/>
              </a:lnSpc>
              <a:spcBef>
                <a:spcPts val="100"/>
              </a:spcBef>
              <a:spcAft>
                <a:spcPts val="0"/>
              </a:spcAft>
              <a:buNone/>
            </a:pPr>
            <a:r>
              <a:rPr lang="en-US" sz="1300" dirty="0"/>
              <a:t>TEST(STR51Test, NullPointerStringGuard) {
  const char* envVal = std::getenv("NONEXISTENT_VAR_XYZ");
  // Noncompliant (do not do this): std::string bad(envVal);
  // Compliant pattern:
  std::string safe(envVal ? envVal : "");
  EXPECT_TRUE(safe.empty() || !safe.empty()); // valid in either case
  EXPECT_NO_THROW({
    std::string s2(envVal ? envVal : "");
  });
}</a:t>
            </a:r>
          </a:p>
          <a:p>
            <a:pPr marL="0" lvl="0" indent="0" algn="l" rtl="0">
              <a:lnSpc>
                <a:spcPct val="90000"/>
              </a:lnSpc>
              <a:spcBef>
                <a:spcPts val="300"/>
              </a:spcBef>
              <a:spcAft>
                <a:spcPts val="0"/>
              </a:spcAft>
              <a:buNone/>
            </a:pPr>
            <a:r>
              <a:rPr lang="en-US" sz="1500" b="1" dirty="0"/>
              <a:t>Expected behavior: </a:t>
            </a:r>
            <a:r>
              <a:rPr lang="en-US" sz="1500" dirty="0"/>
              <a:t>EXPECT_NO_THROW confirms the compliant ternary guard never throws or crashes regardless of environment state. The noncompliant version (commented) causes undefined behavior when the variable is absent.</a:t>
            </a:r>
          </a:p>
          <a:p>
            <a:pPr marL="0" lvl="0" indent="0" algn="l" rtl="0">
              <a:lnSpc>
                <a:spcPct val="90000"/>
              </a:lnSpc>
              <a:spcBef>
                <a:spcPts val="200"/>
              </a:spcBef>
              <a:spcAft>
                <a:spcPts val="0"/>
              </a:spcAft>
              <a:buNone/>
            </a:pPr>
            <a:r>
              <a:rPr lang="en-US" sz="1500" b="1" dirty="0"/>
              <a:t>Detection note: </a:t>
            </a:r>
            <a:r>
              <a:rPr lang="en-US" sz="1500" dirty="0"/>
              <a:t>Detected by CodeSonar (LANG.MEM.NPD), Klocwork (NPD.FUNC.CALL.MUST), Helix QAC, and Astree (assert_failure) at build time. The ternary null guard is the policy-approved fix.</a:t>
            </a:r>
          </a:p>
          <a:p>
            <a:pPr marL="0" lvl="0" indent="0" algn="l" rtl="0">
              <a:lnSpc>
                <a:spcPct val="90000"/>
              </a:lnSpc>
              <a:spcBef>
                <a:spcPts val="200"/>
              </a:spcBef>
              <a:spcAft>
                <a:spcPts val="0"/>
              </a:spcAft>
              <a:buNone/>
            </a:pPr>
            <a:r>
              <a:rPr lang="en-US" sz="1500" b="1" dirty="0"/>
              <a:t>Taking it further: </a:t>
            </a:r>
            <a:r>
              <a:rPr lang="en-US" sz="1500" dirty="0"/>
              <a:t>Add a test that explicitly passes nullptr to confirm the guard fires. Integrate Klocwork into CI to auto-flag raw-pointer std::string construction without null checks. Fuzz test getenv wrappers with missing and malformed environment variables.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Title"/>
          <p:cNvSpPr txBox="1">
            <a:spLocks noGrp="1"/>
          </p:cNvSpPr>
          <p:nvPr>
            <p:ph type="title"/>
          </p:nvPr>
        </p:nvSpPr>
        <p:spPr>
          <a:xfrm>
            <a:off x="2895600" y="3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UNIT TEST: EXP53-CPP</a:t>
            </a:r>
          </a:p>
        </p:txBody>
      </p:sp>
      <p:sp>
        <p:nvSpPr>
          <p:cNvPr id="302" name="Body"/>
          <p:cNvSpPr txBox="1">
            <a:spLocks noGrp="1"/>
          </p:cNvSpPr>
          <p:nvPr>
            <p:ph type="body" idx="1"/>
          </p:nvPr>
        </p:nvSpPr>
        <p:spPr>
          <a:xfrm>
            <a:off x="685800" y="1700000"/>
            <a:ext cx="10820400" cy="4100000"/>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None/>
            </a:pPr>
            <a:r>
              <a:rPr lang="en-US" sz="1600" b="1" dirty="0"/>
              <a:t>Standard: </a:t>
            </a:r>
            <a:r>
              <a:rPr lang="en-US" sz="1600" dirty="0"/>
              <a:t>EXP53-CPP - Do Not Read Uninitialized Memory  [HIGH | PROBABLE | P12 | L1]</a:t>
            </a:r>
          </a:p>
          <a:p>
            <a:pPr marL="0" lvl="0" indent="0" algn="l" rtl="0">
              <a:lnSpc>
                <a:spcPct val="90000"/>
              </a:lnSpc>
              <a:spcBef>
                <a:spcPts val="200"/>
              </a:spcBef>
              <a:spcAft>
                <a:spcPts val="0"/>
              </a:spcAft>
              <a:buNone/>
            </a:pPr>
            <a:r>
              <a:rPr lang="en-US" sz="1600" b="1" dirty="0"/>
              <a:t>Vulnerability: </a:t>
            </a:r>
            <a:r>
              <a:rPr lang="en-US" sz="1600" dirty="0"/>
              <a:t>Reading an uninitialized local variable produces an indeterminate value that can corrupt program logic, leak sensitive data, or cause unpredictable behavior across runs.</a:t>
            </a:r>
          </a:p>
          <a:p>
            <a:pPr marL="0" lvl="0" indent="0" algn="l" rtl="0">
              <a:lnSpc>
                <a:spcPct val="90000"/>
              </a:lnSpc>
              <a:spcBef>
                <a:spcPts val="300"/>
              </a:spcBef>
              <a:spcAft>
                <a:spcPts val="0"/>
              </a:spcAft>
              <a:buNone/>
            </a:pPr>
            <a:r>
              <a:rPr lang="en-US" sz="1500" b="1" dirty="0"/>
              <a:t>Unit Test (Google Test / Visual Studio C++):</a:t>
            </a:r>
          </a:p>
          <a:p>
            <a:pPr marL="0" lvl="0" indent="0" algn="l" rtl="0">
              <a:lnSpc>
                <a:spcPct val="90000"/>
              </a:lnSpc>
              <a:spcBef>
                <a:spcPts val="100"/>
              </a:spcBef>
              <a:spcAft>
                <a:spcPts val="0"/>
              </a:spcAft>
              <a:buNone/>
            </a:pPr>
            <a:r>
              <a:rPr lang="en-US" sz="1300" dirty="0"/>
              <a:t>TEST(EXP53Test, InitializedMemoryRead) {
  // Noncompliant pattern (do not do): int i; cout &lt;&lt; i;
  // Compliant: initialize before use
  int i = 0;
  EXPECT_EQ(i, 0);  // value is deterministic
  // Function returning initialized value
  auto getVal = []() -&gt; int {
    int val = 99;
    return val;
  };
  EXPECT_EQ(getVal(), 99);
}</a:t>
            </a:r>
          </a:p>
          <a:p>
            <a:pPr marL="0" lvl="0" indent="0" algn="l" rtl="0">
              <a:lnSpc>
                <a:spcPct val="90000"/>
              </a:lnSpc>
              <a:spcBef>
                <a:spcPts val="300"/>
              </a:spcBef>
              <a:spcAft>
                <a:spcPts val="0"/>
              </a:spcAft>
              <a:buNone/>
            </a:pPr>
            <a:r>
              <a:rPr lang="en-US" sz="1500" b="1" dirty="0"/>
              <a:t>Expected behavior: </a:t>
            </a:r>
            <a:r>
              <a:rPr lang="en-US" sz="1500" dirty="0"/>
              <a:t>EXPECT_EQ verifies that all values are deterministic and match expectations. Uninitialized reads would produce indeterminate results causing test failures or undefined behavior detectable via sanitizers.</a:t>
            </a:r>
          </a:p>
          <a:p>
            <a:pPr marL="0" lvl="0" indent="0" algn="l" rtl="0">
              <a:lnSpc>
                <a:spcPct val="90000"/>
              </a:lnSpc>
              <a:spcBef>
                <a:spcPts val="200"/>
              </a:spcBef>
              <a:spcAft>
                <a:spcPts val="0"/>
              </a:spcAft>
              <a:buNone/>
            </a:pPr>
            <a:r>
              <a:rPr lang="en-US" sz="1500" b="1" dirty="0"/>
              <a:t>Detection note: </a:t>
            </a:r>
            <a:r>
              <a:rPr lang="en-US" sz="1500" dirty="0"/>
              <a:t>Detected by Clang (-Wuninitialized), Astree (uninitialized-read), CodeSonar (LANG.MEM.UVAR), Helix QAC. Enable -Wuninitialized as a build error to catch this class automatically before tests run.</a:t>
            </a:r>
          </a:p>
          <a:p>
            <a:pPr marL="0" lvl="0" indent="0" algn="l" rtl="0">
              <a:lnSpc>
                <a:spcPct val="90000"/>
              </a:lnSpc>
              <a:spcBef>
                <a:spcPts val="200"/>
              </a:spcBef>
              <a:spcAft>
                <a:spcPts val="0"/>
              </a:spcAft>
              <a:buNone/>
            </a:pPr>
            <a:r>
              <a:rPr lang="en-US" sz="1500" b="1" dirty="0"/>
              <a:t>Taking it further: </a:t>
            </a:r>
            <a:r>
              <a:rPr lang="en-US" sz="1500" dirty="0"/>
              <a:t>Enable -Wuninitialized and treat all warnings as errors in the build configuration. Add tests for heap-allocated structs to verify member initialization, as static tools may miss heap-allocated uninitialized reads. Integrate Helix QAC for comprehensive coverage of the rule across the full codebase.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0"/>
              </a:spcAft>
              <a:buClr>
                <a:schemeClr val="lt1"/>
              </a:buClr>
              <a:buSzPts val="2000"/>
              <a:buChar char="•"/>
            </a:pPr>
            <a:r>
              <a:rPr lang="en-US" sz="2000" dirty="0"/>
              <a:t>There is always a risk of attacks involved with coding programs, however the longer security is deferred the risk of attack becomes exponentially raised. Incorporating defense in depth as early as possible reduces the risk of successive attacks, however, does not guarantee attacks will not be attempted on the system. It can however prevent well known attack methods as well as slow down potential attacks as the defense in depth offers non overlapping redundant protection. Think of it as forcing attackers to run through a labyrinth and every time they make it through one labyrinth a new one is generated.</a:t>
            </a:r>
          </a:p>
          <a:p>
            <a:pPr marL="0" lvl="0" indent="0" algn="l" rtl="0">
              <a:lnSpc>
                <a:spcPct val="90000"/>
              </a:lnSpc>
              <a:spcBef>
                <a:spcPts val="500"/>
              </a:spcBef>
              <a:spcAft>
                <a:spcPts val="0"/>
              </a:spcAft>
              <a:buNone/>
            </a:pPr>
            <a:r>
              <a:rPr lang="en-US" sz="1700" b="1" dirty="0"/>
              <a:t>Act Now:</a:t>
            </a:r>
            <a:r>
              <a:rPr lang="en-US" sz="1700" dirty="0"/>
              <a:t>  Address Level 1 and Level 2 standards immediately. Short-term development slowdown is outweighed by long-term system stability, reduced breach risk, and regulatory compliance. Implementing static analysis tools and unit testing frameworks now builds a foundation that scales with the team and catches vulnerabilities before they reach production.</a:t>
            </a:r>
          </a:p>
          <a:p>
            <a:pPr marL="0" lvl="0" indent="0" algn="l" rtl="0">
              <a:lnSpc>
                <a:spcPct val="90000"/>
              </a:lnSpc>
              <a:spcBef>
                <a:spcPts val="300"/>
              </a:spcBef>
              <a:spcAft>
                <a:spcPts val="0"/>
              </a:spcAft>
              <a:buNone/>
            </a:pPr>
            <a:r>
              <a:rPr lang="en-US" sz="1700" b="1" dirty="0"/>
              <a:t>Wait / Delay:</a:t>
            </a:r>
            <a:r>
              <a:rPr lang="en-US" sz="1700" dirty="0"/>
              <a:t>  Every sprint without enforcement adds technical debt. Vulnerabilities accumulate, new team members inherit unsecured patterns, and the cost of remediation grows. Reactive patching after an incident is substantially more expensive in time, resources, and reputation than prevention. High-severity standards such as MEM50-CPP and STR51-CPP carry direct exploitation risk that should not be deferred.</a:t>
            </a:r>
          </a:p>
          <a:p>
            <a:pPr marL="0" lvl="0" indent="0" algn="l" rtl="0">
              <a:lnSpc>
                <a:spcPct val="90000"/>
              </a:lnSpc>
              <a:spcBef>
                <a:spcPts val="300"/>
              </a:spcBef>
              <a:spcAft>
                <a:spcPts val="0"/>
              </a:spcAft>
              <a:buNone/>
            </a:pPr>
            <a:r>
              <a:rPr lang="en-US" sz="1700" b="1" dirty="0"/>
              <a:t>Priority action items:</a:t>
            </a:r>
            <a:r>
              <a:rPr lang="en-US" sz="1700" dirty="0"/>
              <a:t>  (1) Integrate static analysis into the CI pipeline immediately. (2) Require unit tests for all new code touching memory management or string handling. (3) Address all Level 1 standards within the current release cycle before onboarding additional developers.</a:t>
            </a:r>
            <a:endParaRPr dirty="0"/>
          </a:p>
        </p:txBody>
      </p:sp>
      <p:pic>
        <p:nvPicPr>
          <p:cNvPr id="218" name="Google Shape;218;p11"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000" dirty="0"/>
              <a:t>Keep systems  updated to the current version available.</a:t>
            </a:r>
          </a:p>
          <a:p>
            <a:pPr marL="1143000" lvl="2" indent="-228600" algn="l" rtl="0">
              <a:lnSpc>
                <a:spcPct val="90000"/>
              </a:lnSpc>
              <a:spcBef>
                <a:spcPts val="0"/>
              </a:spcBef>
              <a:spcAft>
                <a:spcPts val="0"/>
              </a:spcAft>
              <a:buClr>
                <a:schemeClr val="lt1"/>
              </a:buClr>
              <a:buSzPts val="1800"/>
              <a:buChar char="•"/>
            </a:pPr>
            <a:r>
              <a:rPr lang="en-US" sz="2000" dirty="0"/>
              <a:t>Conduct routine testing of system to ensure new vulnerabilities are not discovered.</a:t>
            </a:r>
          </a:p>
          <a:p>
            <a:pPr marL="1143000" lvl="2" indent="-228600" algn="l" rtl="0">
              <a:lnSpc>
                <a:spcPct val="90000"/>
              </a:lnSpc>
              <a:spcBef>
                <a:spcPts val="0"/>
              </a:spcBef>
              <a:spcAft>
                <a:spcPts val="0"/>
              </a:spcAft>
              <a:buClr>
                <a:schemeClr val="lt1"/>
              </a:buClr>
              <a:buSzPts val="1800"/>
              <a:buChar char="•"/>
            </a:pPr>
            <a:r>
              <a:rPr lang="en-US" sz="2000" dirty="0"/>
              <a:t>Keep teams informed on recent attacks and protection methods to identify similar vulnerabilities at the very least.</a:t>
            </a:r>
          </a:p>
          <a:p>
            <a:pPr marL="1143000" lvl="2" indent="-228600" algn="l" rtl="0">
              <a:lnSpc>
                <a:spcPct val="90000"/>
              </a:lnSpc>
              <a:spcBef>
                <a:spcPts val="0"/>
              </a:spcBef>
              <a:spcAft>
                <a:spcPts val="0"/>
              </a:spcAft>
              <a:buClr>
                <a:schemeClr val="lt1"/>
              </a:buClr>
              <a:buSzPts val="1800"/>
              <a:buChar char="•"/>
            </a:pPr>
            <a:r>
              <a:rPr lang="en-US" sz="2000" dirty="0"/>
              <a:t>Ensure security measures are up to date and a recent record of potential attacks is referenced to program to maintain security as a core principle.</a:t>
            </a:r>
            <a:endParaRPr sz="2000" dirty="0"/>
          </a:p>
        </p:txBody>
      </p:sp>
      <p:pic>
        <p:nvPicPr>
          <p:cNvPr id="225" name="Google Shape;225;p12"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nSpc>
                <a:spcPct val="100000"/>
              </a:lnSpc>
              <a:spcBef>
                <a:spcPts val="0"/>
              </a:spcBef>
              <a:buSzPts val="1100"/>
              <a:buNone/>
            </a:pPr>
            <a:r>
              <a:rPr lang="en-US" sz="1800" dirty="0"/>
              <a:t>Maintaining a secure system is a methodical, ongoing effort — not a single milestone. It is built on industry best practices, consistent team training, and security as a first-class concern across all departments. The ten standards presented today are the first phase of Green Pace's security maturity. Implemented consistently, they form a foundation that scales with the team and positions the organization to adopt additional standards as needs grow. Better to cast a net than a single fishing line.</a:t>
            </a:r>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sz="1800" dirty="0" err="1"/>
              <a:t>Schiela</a:t>
            </a:r>
            <a:r>
              <a:rPr lang="en-US" sz="1800" dirty="0"/>
              <a:t>, R. (2024, February 14). SEI CERT C++ Coding Standard. Retrieved from Carnegie 	Mellon Institute Confluence: 	https://wiki.sei.cmu.edu/confluence/pages/viewpage.action?pageId=88046682</a:t>
            </a:r>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1790700" y="0"/>
            <a:ext cx="8610600" cy="101764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pic>
        <p:nvPicPr>
          <p:cNvPr id="153" name="Google Shape;153;p3" descr="NHS (Healthcare) Defense in Depth – Shaun Van Niekerk Screenshot of defense-in-depth best practice of layered security.  This illustration provides a visual representation of the defense-in-depth best practice of layered security. 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910306" y="772886"/>
            <a:ext cx="10242033" cy="5816865"/>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41DCAC18-7A63-898D-F882-4BB05CC3E2C2}"/>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64"/>
    </mc:Choice>
    <mc:Fallback>
      <p:transition spd="slow" advTm="3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3606800" y="154773"/>
            <a:ext cx="4978400" cy="129302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000"/>
              <a:buFont typeface="Century Gothic"/>
              <a:buNone/>
            </a:pPr>
            <a:r>
              <a:rPr lang="en-US" dirty="0"/>
              <a:t>THREATS MATRIX</a:t>
            </a:r>
            <a:endParaRPr dirty="0"/>
          </a:p>
        </p:txBody>
      </p:sp>
      <p:graphicFrame>
        <p:nvGraphicFramePr>
          <p:cNvPr id="161" name="Google Shape;161;p4" descr="Alt text required"/>
          <p:cNvGraphicFramePr/>
          <p:nvPr>
            <p:extLst>
              <p:ext uri="{D42A27DB-BD31-4B8C-83A1-F6EECF244321}">
                <p14:modId xmlns:p14="http://schemas.microsoft.com/office/powerpoint/2010/main" val="3136019934"/>
              </p:ext>
            </p:extLst>
          </p:nvPr>
        </p:nvGraphicFramePr>
        <p:xfrm>
          <a:off x="1390125" y="1346200"/>
          <a:ext cx="9138176" cy="5291650"/>
        </p:xfrm>
        <a:graphic>
          <a:graphicData uri="http://schemas.openxmlformats.org/drawingml/2006/table">
            <a:tbl>
              <a:tblPr firstRow="1" firstCol="1">
                <a:noFill/>
                <a:tableStyleId>{802198C4-3087-4945-87E3-76CBB3509B7E}</a:tableStyleId>
              </a:tblPr>
              <a:tblGrid>
                <a:gridCol w="4700661">
                  <a:extLst>
                    <a:ext uri="{9D8B030D-6E8A-4147-A177-3AD203B41FA5}">
                      <a16:colId xmlns:a16="http://schemas.microsoft.com/office/drawing/2014/main" val="20000"/>
                    </a:ext>
                  </a:extLst>
                </a:gridCol>
                <a:gridCol w="4437515">
                  <a:extLst>
                    <a:ext uri="{9D8B030D-6E8A-4147-A177-3AD203B41FA5}">
                      <a16:colId xmlns:a16="http://schemas.microsoft.com/office/drawing/2014/main" val="20001"/>
                    </a:ext>
                  </a:extLst>
                </a:gridCol>
              </a:tblGrid>
              <a:tr h="2563720">
                <a:tc>
                  <a:txBody>
                    <a:bodyPr/>
                    <a:lstStyle/>
                    <a:p>
                      <a:pPr marL="0" marR="0" lvl="0" indent="0" algn="ctr" rtl="0">
                        <a:lnSpc>
                          <a:spcPct val="90000"/>
                        </a:lnSpc>
                        <a:spcBef>
                          <a:spcPts val="0"/>
                        </a:spcBef>
                        <a:spcAft>
                          <a:spcPts val="0"/>
                        </a:spcAft>
                        <a:buNone/>
                      </a:pPr>
                      <a:r>
                        <a:rPr lang="en-US" sz="1200" b="1" dirty="0">
                          <a:solidFill>
                            <a:srgbClr val="FF0000"/>
                          </a:solidFill>
                        </a:rPr>
                        <a:t>TOP PRIORITY (Likely / Level 1)</a:t>
                      </a:r>
                    </a:p>
                    <a:p>
                      <a:pPr marL="0" marR="0" lvl="0" indent="0" algn="l" rtl="0">
                        <a:lnSpc>
                          <a:spcPct val="90000"/>
                        </a:lnSpc>
                        <a:spcBef>
                          <a:spcPts val="100"/>
                        </a:spcBef>
                        <a:spcAft>
                          <a:spcPts val="0"/>
                        </a:spcAft>
                        <a:buNone/>
                      </a:pPr>
                      <a:r>
                        <a:rPr lang="en-US" sz="1200" b="1" dirty="0"/>
                        <a:t>DCL50-CPP</a:t>
                      </a:r>
                      <a:r>
                        <a:rPr lang="en-US" sz="1200" dirty="0"/>
                        <a:t> | HIGH | PROBABLE | P12 | L1 | Do not define C-style variadic functions. Undefined behavior risk from incorrect argument types. Detected by: Astrée, Clang, CodeSonar.</a:t>
                      </a:r>
                    </a:p>
                    <a:p>
                      <a:pPr marL="0" marR="0" lvl="0" indent="0" algn="l" rtl="0">
                        <a:lnSpc>
                          <a:spcPct val="90000"/>
                        </a:lnSpc>
                        <a:spcBef>
                          <a:spcPts val="100"/>
                        </a:spcBef>
                        <a:spcAft>
                          <a:spcPts val="0"/>
                        </a:spcAft>
                        <a:buNone/>
                      </a:pPr>
                      <a:r>
                        <a:rPr lang="en-US" sz="1200" b="1" dirty="0"/>
                        <a:t>EXP53-CPP</a:t>
                      </a:r>
                      <a:r>
                        <a:rPr lang="en-US" sz="1200" dirty="0"/>
                        <a:t> | HIGH | PROBABLE | P12 | L1 | Do not read uninitialized memory. Leads to undefined values being output or used. Detected by: Astrée, Clang (-Wuninitialized), CodeSonar.</a:t>
                      </a:r>
                    </a:p>
                    <a:p>
                      <a:pPr marL="0" marR="0" lvl="0" indent="0" algn="l" rtl="0">
                        <a:lnSpc>
                          <a:spcPct val="90000"/>
                        </a:lnSpc>
                        <a:spcBef>
                          <a:spcPts val="100"/>
                        </a:spcBef>
                        <a:spcAft>
                          <a:spcPts val="0"/>
                        </a:spcAft>
                        <a:buNone/>
                      </a:pPr>
                      <a:r>
                        <a:rPr lang="en-US" sz="1200" b="1" dirty="0"/>
                        <a:t>STR51-CPP</a:t>
                      </a:r>
                      <a:r>
                        <a:rPr lang="en-US" sz="1200" dirty="0"/>
                        <a:t> | HIGH | LIKELY | P18 | L1 | Do not create std::string from null pointer. Causes immediate undefined behavior crash. Detected by: CodeSonar, Klocwork, Astrée.</a:t>
                      </a:r>
                    </a:p>
                    <a:p>
                      <a:pPr marL="0" marR="0" lvl="0" indent="0" algn="l" rtl="0">
                        <a:lnSpc>
                          <a:spcPct val="90000"/>
                        </a:lnSpc>
                        <a:spcBef>
                          <a:spcPts val="100"/>
                        </a:spcBef>
                        <a:spcAft>
                          <a:spcPts val="0"/>
                        </a:spcAft>
                        <a:buNone/>
                      </a:pPr>
                      <a:r>
                        <a:rPr lang="en-US" sz="1200" b="1" dirty="0"/>
                        <a:t>ERR54-CPP</a:t>
                      </a:r>
                      <a:r>
                        <a:rPr lang="en-US" sz="1200" dirty="0"/>
                        <a:t> | MEDIUM | LIKELY | P18 | L1 | Catch handlers must order most-to-least derived. Unreachable handlers mask exceptions silently. Detected by: Astrée, Clang, Axivion.</a:t>
                      </a:r>
                    </a:p>
                    <a:p>
                      <a:pPr marL="0" marR="0" lvl="0" indent="0" algn="l" rtl="0">
                        <a:lnSpc>
                          <a:spcPct val="90000"/>
                        </a:lnSpc>
                        <a:spcBef>
                          <a:spcPts val="200"/>
                        </a:spcBef>
                        <a:spcAft>
                          <a:spcPts val="0"/>
                        </a:spcAft>
                        <a:buNone/>
                      </a:pPr>
                      <a:r>
                        <a:rPr lang="en-US" sz="1200" i="1" dirty="0"/>
                        <a:t>Automation detects these via static analysis tools integrated at the Build stage of the DevSecOps pipeline.</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1200" b="1" u="none" strike="noStrike" cap="none" dirty="0">
                          <a:solidFill>
                            <a:srgbClr val="FF0000"/>
                          </a:solidFill>
                        </a:rPr>
                        <a:t>HIGH PRIORITY (Likely / Level 2)</a:t>
                      </a:r>
                    </a:p>
                    <a:p>
                      <a:pPr marL="0" marR="0" lvl="0" indent="0" algn="l" rtl="0">
                        <a:lnSpc>
                          <a:spcPct val="90000"/>
                        </a:lnSpc>
                        <a:spcBef>
                          <a:spcPts val="100"/>
                        </a:spcBef>
                        <a:spcAft>
                          <a:spcPts val="0"/>
                        </a:spcAft>
                        <a:buNone/>
                      </a:pPr>
                      <a:r>
                        <a:rPr lang="en-US" sz="1200" b="1" dirty="0"/>
                        <a:t>STR02-C</a:t>
                      </a:r>
                      <a:r>
                        <a:rPr lang="en-US" sz="1200" dirty="0"/>
                        <a:t> | HIGH | LIKELY | P9 | L2 | Sanitize data passed to complex subsystems. Unsanitized input enables injection attacks. Detected by: CodeSonar, Coverity, Parasoft.</a:t>
                      </a:r>
                    </a:p>
                    <a:p>
                      <a:pPr marL="0" marR="0" lvl="0" indent="0" algn="l" rtl="0">
                        <a:lnSpc>
                          <a:spcPct val="90000"/>
                        </a:lnSpc>
                        <a:spcBef>
                          <a:spcPts val="100"/>
                        </a:spcBef>
                        <a:spcAft>
                          <a:spcPts val="0"/>
                        </a:spcAft>
                        <a:buNone/>
                      </a:pPr>
                      <a:r>
                        <a:rPr lang="en-US" sz="1200" b="1" dirty="0"/>
                        <a:t>MEM50-CPP</a:t>
                      </a:r>
                      <a:r>
                        <a:rPr lang="en-US" sz="1200" dirty="0"/>
                        <a:t> | HIGH | LIKELY | P9 | L2 | Do not access freed memory. Write-after-free can allow arbitrary code execution. Detected by: Astrée, Clang, CodeSonar.</a:t>
                      </a:r>
                    </a:p>
                    <a:p>
                      <a:pPr marL="0" marR="0" lvl="0" indent="0" algn="l" rtl="0">
                        <a:lnSpc>
                          <a:spcPct val="90000"/>
                        </a:lnSpc>
                        <a:spcBef>
                          <a:spcPts val="100"/>
                        </a:spcBef>
                        <a:spcAft>
                          <a:spcPts val="0"/>
                        </a:spcAft>
                        <a:buNone/>
                      </a:pPr>
                      <a:r>
                        <a:rPr lang="en-US" sz="1200" b="1" dirty="0"/>
                        <a:t>OOP53-CPP</a:t>
                      </a:r>
                      <a:r>
                        <a:rPr lang="en-US" sz="1200" dirty="0"/>
                        <a:t> | MEDIUM | UNLIKELY | P6 | L2 | Write constructor member initializers in canonical order. Out-of-order init causes unspecified values. Detected by: Astrée, Clang (-Wreorder).</a:t>
                      </a:r>
                    </a:p>
                    <a:p>
                      <a:pPr marL="0" marR="0" lvl="0" indent="0" algn="l" rtl="0">
                        <a:lnSpc>
                          <a:spcPct val="90000"/>
                        </a:lnSpc>
                        <a:spcBef>
                          <a:spcPts val="200"/>
                        </a:spcBef>
                        <a:spcAft>
                          <a:spcPts val="0"/>
                        </a:spcAft>
                        <a:buNone/>
                      </a:pPr>
                      <a:r>
                        <a:rPr lang="en-US" sz="1200" i="1" dirty="0"/>
                        <a:t>Automation detects these via Clang sanitizers and static analysis at the Test stage.</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2563720">
                <a:tc>
                  <a:txBody>
                    <a:bodyPr/>
                    <a:lstStyle/>
                    <a:p>
                      <a:pPr marL="0" marR="0" lvl="0" indent="0" algn="ctr" rtl="0">
                        <a:lnSpc>
                          <a:spcPct val="100000"/>
                        </a:lnSpc>
                        <a:spcBef>
                          <a:spcPts val="0"/>
                        </a:spcBef>
                        <a:spcAft>
                          <a:spcPts val="0"/>
                        </a:spcAft>
                        <a:buClr>
                          <a:srgbClr val="000000"/>
                        </a:buClr>
                        <a:buSzPts val="3600"/>
                        <a:buFont typeface="Arial"/>
                        <a:buNone/>
                      </a:pPr>
                      <a:r>
                        <a:rPr lang="en-US" sz="1200" b="1" u="none" strike="noStrike" cap="none" dirty="0">
                          <a:solidFill>
                            <a:srgbClr val="FF0000"/>
                          </a:solidFill>
                        </a:rPr>
                        <a:t>MEDIUM PRIORITY (Likely / Level 2)</a:t>
                      </a:r>
                      <a:endParaRPr sz="1200" b="1" u="none" strike="noStrike" cap="none" dirty="0">
                        <a:solidFill>
                          <a:srgbClr val="FF7700"/>
                        </a:solidFill>
                      </a:endParaRPr>
                    </a:p>
                    <a:p>
                      <a:pPr marL="0" marR="0" lvl="0" indent="0" algn="l" rtl="0">
                        <a:lnSpc>
                          <a:spcPct val="90000"/>
                        </a:lnSpc>
                        <a:spcBef>
                          <a:spcPts val="100"/>
                        </a:spcBef>
                        <a:spcAft>
                          <a:spcPts val="0"/>
                        </a:spcAft>
                        <a:buNone/>
                      </a:pPr>
                      <a:r>
                        <a:rPr lang="en-US" sz="1200" b="1" dirty="0"/>
                        <a:t>DCL57-CPP</a:t>
                      </a:r>
                      <a:r>
                        <a:rPr lang="en-US" sz="1200" dirty="0"/>
                        <a:t> | LOW | LIKELY | P9 | L2 | Do not let exceptions escape destructors. Causes std::terminate if uncaught during stack unwinding. Detected by: Astrée, CodeSonar.</a:t>
                      </a:r>
                    </a:p>
                    <a:p>
                      <a:pPr marL="0" marR="0" lvl="0" indent="0" algn="l" rtl="0">
                        <a:lnSpc>
                          <a:spcPct val="90000"/>
                        </a:lnSpc>
                        <a:spcBef>
                          <a:spcPts val="100"/>
                        </a:spcBef>
                        <a:spcAft>
                          <a:spcPts val="0"/>
                        </a:spcAft>
                        <a:buNone/>
                      </a:pPr>
                      <a:r>
                        <a:rPr lang="en-US" sz="1200" b="1" dirty="0"/>
                        <a:t>DCL03-CPP</a:t>
                      </a:r>
                      <a:r>
                        <a:rPr lang="en-US" sz="1200" dirty="0"/>
                        <a:t> | LOW | UNLIKELY | P1 | L3 | Use static assertions for constant expressions. Runtime assert overhead avoidable at compile time. Detected by: Clang (misc-static-assert), CodeSonar.</a:t>
                      </a:r>
                    </a:p>
                    <a:p>
                      <a:pPr marL="0" marR="0" lvl="0" indent="0" algn="l" rtl="0">
                        <a:lnSpc>
                          <a:spcPct val="90000"/>
                        </a:lnSpc>
                        <a:spcBef>
                          <a:spcPts val="100"/>
                        </a:spcBef>
                        <a:spcAft>
                          <a:spcPts val="0"/>
                        </a:spcAft>
                        <a:buNone/>
                      </a:pPr>
                      <a:r>
                        <a:rPr lang="en-US" sz="1200" b="1" dirty="0"/>
                        <a:t>FIO51-CPP</a:t>
                      </a:r>
                      <a:r>
                        <a:rPr lang="en-US" sz="1200" dirty="0"/>
                        <a:t> | MEDIUM | UNLIKELY | P2 | L3 | Close files when no longer needed. Unclosed handles cause resource leaks. Detected by: CodeSonar (ALLOC.LEAK), Klocwork.</a:t>
                      </a:r>
                    </a:p>
                    <a:p>
                      <a:pPr marL="0" marR="0" lvl="0" indent="0" algn="l" rtl="0">
                        <a:lnSpc>
                          <a:spcPct val="90000"/>
                        </a:lnSpc>
                        <a:spcBef>
                          <a:spcPts val="200"/>
                        </a:spcBef>
                        <a:spcAft>
                          <a:spcPts val="0"/>
                        </a:spcAft>
                        <a:buNone/>
                      </a:pPr>
                      <a:r>
                        <a:rPr lang="en-US" sz="1200" i="1" dirty="0"/>
                        <a:t>Automation resolves these via runtime testing and resource-leak checkers at the Test and Monitor stages.</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1400" b="1" u="none" strike="noStrike" cap="none" dirty="0">
                          <a:solidFill>
                            <a:srgbClr val="2E7D32"/>
                          </a:solidFill>
                        </a:rPr>
                        <a:t>SUMMARY: Threat Level Reference</a:t>
                      </a:r>
                      <a:endParaRPr sz="1400" u="none" strike="noStrike" cap="none" dirty="0"/>
                    </a:p>
                    <a:p>
                      <a:pPr marL="0" marR="0" lvl="0" indent="0" algn="l" rtl="0">
                        <a:lnSpc>
                          <a:spcPct val="90000"/>
                        </a:lnSpc>
                        <a:spcBef>
                          <a:spcPts val="100"/>
                        </a:spcBef>
                        <a:spcAft>
                          <a:spcPts val="0"/>
                        </a:spcAft>
                        <a:buNone/>
                      </a:pPr>
                      <a:r>
                        <a:rPr lang="en-US" sz="1200" dirty="0"/>
                        <a:t>Level 1 (P9-P18): Immediate action required. Vulnerabilities in this tier have high severity, high or probable likelihood, and are directly exploitable. Includes DCL50, EXP53, STR51, and ERR54.</a:t>
                      </a:r>
                    </a:p>
                    <a:p>
                      <a:pPr marL="0" marR="0" lvl="0" indent="0" algn="l" rtl="0">
                        <a:lnSpc>
                          <a:spcPct val="90000"/>
                        </a:lnSpc>
                        <a:spcBef>
                          <a:spcPts val="100"/>
                        </a:spcBef>
                        <a:spcAft>
                          <a:spcPts val="0"/>
                        </a:spcAft>
                        <a:buNone/>
                      </a:pPr>
                      <a:r>
                        <a:rPr lang="en-US" sz="1200" dirty="0"/>
                        <a:t>Level 2 (P6-P9): Address in current sprint. Moderate risk with manageable remediation cost. Includes STR02, MEM50, DCL57, and OOP53.</a:t>
                      </a:r>
                    </a:p>
                    <a:p>
                      <a:pPr marL="0" marR="0" lvl="0" indent="0" algn="l" rtl="0">
                        <a:lnSpc>
                          <a:spcPct val="90000"/>
                        </a:lnSpc>
                        <a:spcBef>
                          <a:spcPts val="100"/>
                        </a:spcBef>
                        <a:spcAft>
                          <a:spcPts val="0"/>
                        </a:spcAft>
                        <a:buNone/>
                      </a:pPr>
                      <a:r>
                        <a:rPr lang="en-US" sz="1200" dirty="0"/>
                        <a:t>Level 3 (P1-P2): Resolve when schedule allows. Low severity and unlikely occurrence. Includes DCL03 and FIO51. All 10 standards are detected through static analysis tools integrated into the CI/CD pipeline.</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9" name="Audio 18">
            <a:hlinkClick r:id="" action="ppaction://media"/>
            <a:extLst>
              <a:ext uri="{FF2B5EF4-FFF2-40B4-BE49-F238E27FC236}">
                <a16:creationId xmlns:a16="http://schemas.microsoft.com/office/drawing/2014/main" id="{17F94E57-035A-74CF-5518-9B19E94C934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6469"/>
    </mc:Choice>
    <mc:Fallback>
      <p:transition spd="slow" advTm="96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1790700" y="639315"/>
            <a:ext cx="8610600" cy="129302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lvl="0" indent="-457200" algn="l" rtl="0">
              <a:lnSpc>
                <a:spcPct val="90000"/>
              </a:lnSpc>
              <a:spcBef>
                <a:spcPts val="0"/>
              </a:spcBef>
              <a:spcAft>
                <a:spcPts val="0"/>
              </a:spcAft>
              <a:buClr>
                <a:schemeClr val="lt1"/>
              </a:buClr>
              <a:buSzPts val="2200"/>
              <a:buFont typeface="+mj-lt"/>
              <a:buAutoNum type="arabicPeriod"/>
            </a:pPr>
            <a:r>
              <a:rPr lang="en-US" sz="2000" b="1" dirty="0"/>
              <a:t>Validate Input Data</a:t>
            </a:r>
            <a:r>
              <a:rPr lang="en-US" sz="1600" dirty="0"/>
              <a:t>  → DCL50-CPP, EXP53-CPP, STR51-CPP, STR02-C</a:t>
            </a:r>
          </a:p>
          <a:p>
            <a:pPr lvl="0" indent="-457200" algn="l" rtl="0">
              <a:lnSpc>
                <a:spcPct val="90000"/>
              </a:lnSpc>
              <a:spcBef>
                <a:spcPts val="0"/>
              </a:spcBef>
              <a:spcAft>
                <a:spcPts val="0"/>
              </a:spcAft>
              <a:buClr>
                <a:schemeClr val="lt1"/>
              </a:buClr>
              <a:buSzPts val="2200"/>
              <a:buFont typeface="+mj-lt"/>
              <a:buAutoNum type="arabicPeriod"/>
            </a:pPr>
            <a:r>
              <a:rPr lang="en-US" sz="2000" b="1" dirty="0"/>
              <a:t>Heed Compiler Warnings</a:t>
            </a:r>
            <a:r>
              <a:rPr lang="en-US" sz="1600" dirty="0"/>
              <a:t>  → DCL03-CPP, EXP53-CPP, STR51-CPP, MEM50-CPP, ERR54-CPP</a:t>
            </a:r>
          </a:p>
          <a:p>
            <a:pPr lvl="0" indent="-457200" algn="l" rtl="0">
              <a:lnSpc>
                <a:spcPct val="90000"/>
              </a:lnSpc>
              <a:spcBef>
                <a:spcPts val="0"/>
              </a:spcBef>
              <a:spcAft>
                <a:spcPts val="0"/>
              </a:spcAft>
              <a:buClr>
                <a:schemeClr val="lt1"/>
              </a:buClr>
              <a:buSzPts val="2200"/>
              <a:buFont typeface="+mj-lt"/>
              <a:buAutoNum type="arabicPeriod"/>
            </a:pPr>
            <a:r>
              <a:rPr lang="en-US" sz="2000" b="1" dirty="0"/>
              <a:t>Architect and Design for Security Policies</a:t>
            </a:r>
            <a:r>
              <a:rPr lang="en-US" sz="1600" dirty="0"/>
              <a:t>  → DCL50-CPP, DCL57-CPP, OOP53-CPP</a:t>
            </a:r>
          </a:p>
          <a:p>
            <a:pPr lvl="0" indent="-457200" algn="l" rtl="0">
              <a:lnSpc>
                <a:spcPct val="90000"/>
              </a:lnSpc>
              <a:spcBef>
                <a:spcPts val="0"/>
              </a:spcBef>
              <a:spcAft>
                <a:spcPts val="0"/>
              </a:spcAft>
              <a:buClr>
                <a:schemeClr val="lt1"/>
              </a:buClr>
              <a:buSzPts val="2200"/>
              <a:buFont typeface="+mj-lt"/>
              <a:buAutoNum type="arabicPeriod"/>
            </a:pPr>
            <a:r>
              <a:rPr lang="en-US" sz="2000" b="1" dirty="0"/>
              <a:t>Keep It Simple</a:t>
            </a:r>
            <a:r>
              <a:rPr lang="en-US" sz="1600" dirty="0"/>
              <a:t>  → DCL50-CPP, FIO51-CPP, OOP53-CPP</a:t>
            </a:r>
          </a:p>
          <a:p>
            <a:pPr lvl="0" indent="-457200" algn="l" rtl="0">
              <a:lnSpc>
                <a:spcPct val="90000"/>
              </a:lnSpc>
              <a:spcBef>
                <a:spcPts val="0"/>
              </a:spcBef>
              <a:spcAft>
                <a:spcPts val="0"/>
              </a:spcAft>
              <a:buClr>
                <a:schemeClr val="lt1"/>
              </a:buClr>
              <a:buSzPts val="2200"/>
              <a:buFont typeface="+mj-lt"/>
              <a:buAutoNum type="arabicPeriod"/>
            </a:pPr>
            <a:r>
              <a:rPr lang="en-US" sz="2000" b="1" dirty="0"/>
              <a:t>Default Deny</a:t>
            </a:r>
            <a:r>
              <a:rPr lang="en-US" sz="1600" dirty="0"/>
              <a:t>  → MEM50-CPP, STR02-C</a:t>
            </a:r>
          </a:p>
          <a:p>
            <a:pPr lvl="0" indent="-457200" algn="l" rtl="0">
              <a:lnSpc>
                <a:spcPct val="90000"/>
              </a:lnSpc>
              <a:spcBef>
                <a:spcPts val="0"/>
              </a:spcBef>
              <a:spcAft>
                <a:spcPts val="0"/>
              </a:spcAft>
              <a:buClr>
                <a:schemeClr val="lt1"/>
              </a:buClr>
              <a:buSzPts val="2200"/>
              <a:buFont typeface="+mj-lt"/>
              <a:buAutoNum type="arabicPeriod"/>
            </a:pPr>
            <a:r>
              <a:rPr lang="en-US" sz="2000" b="1" dirty="0"/>
              <a:t>Adhere to the Principle of Least Privilege</a:t>
            </a:r>
            <a:r>
              <a:rPr lang="en-US" sz="1600" dirty="0"/>
              <a:t>  → MEM50-CPP, FIO51-CPP</a:t>
            </a:r>
          </a:p>
          <a:p>
            <a:pPr lvl="0" indent="-457200" algn="l" rtl="0">
              <a:lnSpc>
                <a:spcPct val="90000"/>
              </a:lnSpc>
              <a:spcBef>
                <a:spcPts val="0"/>
              </a:spcBef>
              <a:spcAft>
                <a:spcPts val="0"/>
              </a:spcAft>
              <a:buClr>
                <a:schemeClr val="lt1"/>
              </a:buClr>
              <a:buSzPts val="2200"/>
              <a:buFont typeface="+mj-lt"/>
              <a:buAutoNum type="arabicPeriod"/>
            </a:pPr>
            <a:r>
              <a:rPr lang="en-US" sz="2000" b="1" dirty="0"/>
              <a:t>Sanitize Data Sent to Other Systems</a:t>
            </a:r>
            <a:r>
              <a:rPr lang="en-US" sz="1600" dirty="0"/>
              <a:t>  → STR02-C, STR51-CPP, FIO51-CPP</a:t>
            </a:r>
          </a:p>
          <a:p>
            <a:pPr lvl="0" indent="-457200" algn="l" rtl="0">
              <a:lnSpc>
                <a:spcPct val="90000"/>
              </a:lnSpc>
              <a:spcBef>
                <a:spcPts val="0"/>
              </a:spcBef>
              <a:spcAft>
                <a:spcPts val="0"/>
              </a:spcAft>
              <a:buClr>
                <a:schemeClr val="lt1"/>
              </a:buClr>
              <a:buSzPts val="2200"/>
              <a:buFont typeface="+mj-lt"/>
              <a:buAutoNum type="arabicPeriod"/>
            </a:pPr>
            <a:r>
              <a:rPr lang="en-US" sz="2000" b="1" dirty="0"/>
              <a:t>Practice Defense in Depth</a:t>
            </a:r>
            <a:r>
              <a:rPr lang="en-US" sz="1600" dirty="0"/>
              <a:t>  → STR02-C, FIO51-CPP, ERR54-CPP</a:t>
            </a:r>
          </a:p>
          <a:p>
            <a:pPr lvl="0" indent="-457200" algn="l" rtl="0">
              <a:lnSpc>
                <a:spcPct val="90000"/>
              </a:lnSpc>
              <a:spcBef>
                <a:spcPts val="0"/>
              </a:spcBef>
              <a:spcAft>
                <a:spcPts val="0"/>
              </a:spcAft>
              <a:buClr>
                <a:schemeClr val="lt1"/>
              </a:buClr>
              <a:buSzPts val="2200"/>
              <a:buFont typeface="+mj-lt"/>
              <a:buAutoNum type="arabicPeriod"/>
            </a:pPr>
            <a:r>
              <a:rPr lang="en-US" sz="2000" b="1" dirty="0"/>
              <a:t>Use Effective Quality Assurance Techniques</a:t>
            </a:r>
            <a:r>
              <a:rPr lang="en-US" sz="1600" dirty="0"/>
              <a:t>  → DCL03-CPP, MEM50-CPP, EXP53-CPP, DCL57-CPP, ERR54-CPP</a:t>
            </a:r>
          </a:p>
          <a:p>
            <a:pPr lvl="0" indent="-457200" algn="l" rtl="0">
              <a:lnSpc>
                <a:spcPct val="90000"/>
              </a:lnSpc>
              <a:spcBef>
                <a:spcPts val="0"/>
              </a:spcBef>
              <a:spcAft>
                <a:spcPts val="0"/>
              </a:spcAft>
              <a:buClr>
                <a:schemeClr val="lt1"/>
              </a:buClr>
              <a:buSzPts val="2200"/>
              <a:buFont typeface="+mj-lt"/>
              <a:buAutoNum type="arabicPeriod"/>
            </a:pPr>
            <a:r>
              <a:rPr lang="en-US" sz="2000" b="1" dirty="0"/>
              <a:t>Adopt a Secure Coding Standard</a:t>
            </a:r>
            <a:r>
              <a:rPr lang="en-US" sz="1600" dirty="0"/>
              <a:t>  → All 10 standards (DCL50, EXP53, STR51, STR02, MEM50, DCL03, DCL57, FIO51, ERR54, OOP53)</a:t>
            </a:r>
            <a:endParaRPr sz="2000"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1" name="Audio 10">
            <a:hlinkClick r:id="" action="ppaction://media"/>
            <a:extLst>
              <a:ext uri="{FF2B5EF4-FFF2-40B4-BE49-F238E27FC236}">
                <a16:creationId xmlns:a16="http://schemas.microsoft.com/office/drawing/2014/main" id="{AB24FC53-2B3D-7BD6-0789-56E075ED3A8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873"/>
    </mc:Choice>
    <mc:Fallback>
      <p:transition spd="slow" advTm="20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00025" y="190500"/>
            <a:ext cx="11553825" cy="6276975"/>
          </a:xfrm>
          <a:prstGeom prst="rect">
            <a:avLst/>
          </a:prstGeom>
          <a:noFill/>
          <a:ln>
            <a:noFill/>
          </a:ln>
        </p:spPr>
        <p:txBody>
          <a:bodyPr spcFirstLastPara="1" wrap="square" lIns="91425" tIns="45700" rIns="91425" bIns="45700" anchor="ctr" anchorCtr="0">
            <a:normAutofit/>
          </a:bodyPr>
          <a:lstStyle/>
          <a:p>
            <a:pPr marL="342900" lvl="0" indent="-342900" algn="l" rtl="0">
              <a:lnSpc>
                <a:spcPct val="90000"/>
              </a:lnSpc>
              <a:spcBef>
                <a:spcPts val="0"/>
              </a:spcBef>
              <a:spcAft>
                <a:spcPts val="0"/>
              </a:spcAft>
              <a:buClr>
                <a:schemeClr val="lt1"/>
              </a:buClr>
              <a:buSzPts val="2000"/>
              <a:buFont typeface="Arial" panose="020B0604020202020204" pitchFamily="34" charset="0"/>
              <a:buChar char="•"/>
            </a:pPr>
            <a:r>
              <a:rPr lang="en-US" sz="1600" b="1" dirty="0"/>
              <a:t>STR51-CPP: </a:t>
            </a:r>
            <a:r>
              <a:rPr lang="en-US" sz="1600" dirty="0"/>
              <a:t>Do Not Attempt To Create A std::string From A Null Pointer.  </a:t>
            </a:r>
            <a:r>
              <a:rPr lang="en-US" sz="1200" dirty="0"/>
              <a:t>[HIGH | LIKELY | P18 | L1]</a:t>
            </a:r>
            <a:br>
              <a:rPr lang="en-US" sz="2000" dirty="0"/>
            </a:br>
            <a:r>
              <a:rPr lang="en-US" sz="1600" b="1" dirty="0"/>
              <a:t>ERR54-CPP: </a:t>
            </a:r>
            <a:r>
              <a:rPr lang="en-US" sz="1600" dirty="0"/>
              <a:t>Catch Handlers Should Order Their Parameter Types From Most Derived To Least Derived.  </a:t>
            </a:r>
            <a:r>
              <a:rPr lang="en-US" sz="1400" dirty="0"/>
              <a:t>[MEDIUM | LIKELY | P18 | L1]</a:t>
            </a:r>
            <a:br>
              <a:rPr lang="en-US" sz="2000" dirty="0"/>
            </a:br>
            <a:r>
              <a:rPr lang="en-US" sz="1600" b="1" dirty="0"/>
              <a:t>DCL50-CPP: </a:t>
            </a:r>
            <a:r>
              <a:rPr lang="en-US" sz="1600" dirty="0"/>
              <a:t>Do Not Define A C-Style Variadic Function.  </a:t>
            </a:r>
            <a:r>
              <a:rPr lang="en-US" sz="1400" dirty="0"/>
              <a:t>[HIGH | PROBABLE | P12 | L1]</a:t>
            </a:r>
            <a:br>
              <a:rPr lang="en-US" sz="2000" dirty="0"/>
            </a:br>
            <a:r>
              <a:rPr lang="en-US" sz="1600" b="1" dirty="0"/>
              <a:t>EXP53-CPP: </a:t>
            </a:r>
            <a:r>
              <a:rPr lang="en-US" sz="1600" dirty="0"/>
              <a:t>Do Not Read Uninitialized Memory.  </a:t>
            </a:r>
            <a:r>
              <a:rPr lang="en-US" sz="1400" dirty="0"/>
              <a:t>[HIGH | PROBABLE | P12 | L1]</a:t>
            </a:r>
            <a:br>
              <a:rPr lang="en-US" sz="2000" dirty="0"/>
            </a:br>
            <a:r>
              <a:rPr lang="en-US" sz="1600" b="1" dirty="0"/>
              <a:t>STR02-C: </a:t>
            </a:r>
            <a:r>
              <a:rPr lang="en-US" sz="1600" dirty="0"/>
              <a:t>Sanitize Data Passed To Complex Subsystems.  </a:t>
            </a:r>
            <a:r>
              <a:rPr lang="en-US" sz="1400" dirty="0"/>
              <a:t>[HIGH | LIKELY | P9 | L2]</a:t>
            </a:r>
            <a:br>
              <a:rPr lang="en-US" sz="2000" dirty="0"/>
            </a:br>
            <a:r>
              <a:rPr lang="en-US" sz="1600" b="1" dirty="0"/>
              <a:t>MEM50-CPP: </a:t>
            </a:r>
            <a:r>
              <a:rPr lang="en-US" sz="1600" dirty="0"/>
              <a:t>Do Not Access Freed Memory.  </a:t>
            </a:r>
            <a:r>
              <a:rPr lang="en-US" sz="1400" dirty="0"/>
              <a:t>[HIGH | LIKELY | P9 | L2]</a:t>
            </a:r>
            <a:br>
              <a:rPr lang="en-US" sz="2000" dirty="0"/>
            </a:br>
            <a:r>
              <a:rPr lang="en-US" sz="1600" b="1" dirty="0"/>
              <a:t>DCL57-CPP: </a:t>
            </a:r>
            <a:r>
              <a:rPr lang="en-US" sz="1600" dirty="0"/>
              <a:t>Do Not Let Exceptions Escape From Destructors Or Deallocation Functions.  </a:t>
            </a:r>
            <a:r>
              <a:rPr lang="en-US" sz="1400" dirty="0"/>
              <a:t>[LOW | LIKELY | P9 | L2]</a:t>
            </a:r>
            <a:br>
              <a:rPr lang="en-US" sz="2000" dirty="0"/>
            </a:br>
            <a:r>
              <a:rPr lang="en-US" sz="1600" b="1" dirty="0"/>
              <a:t>OOP53-CPP: </a:t>
            </a:r>
            <a:r>
              <a:rPr lang="en-US" sz="1600" dirty="0"/>
              <a:t>Write Constructor Member Initializers In The Canonical Order.  </a:t>
            </a:r>
            <a:r>
              <a:rPr lang="en-US" sz="1400" dirty="0"/>
              <a:t>[MEDIUM | UNLIKELY | P6 | L2]</a:t>
            </a:r>
            <a:br>
              <a:rPr lang="en-US" sz="2000" dirty="0"/>
            </a:br>
            <a:r>
              <a:rPr lang="en-US" sz="1600" b="1" dirty="0"/>
              <a:t>FIO51-CPP: </a:t>
            </a:r>
            <a:r>
              <a:rPr lang="en-US" sz="1600" dirty="0"/>
              <a:t>Close Files When They Are No Longer Needed.  </a:t>
            </a:r>
            <a:r>
              <a:rPr lang="en-US" sz="1400" dirty="0"/>
              <a:t>[MEDIUM | UNLIKELY | P2 | L3]</a:t>
            </a:r>
            <a:br>
              <a:rPr lang="en-US" sz="1400" dirty="0"/>
            </a:br>
            <a:r>
              <a:rPr lang="en-US" sz="1600" b="1" dirty="0"/>
              <a:t>DCL03-CPP: </a:t>
            </a:r>
            <a:r>
              <a:rPr lang="en-US" sz="1600" dirty="0"/>
              <a:t>Use A Static Assertion To Test The Value Of A Constant Expression.  </a:t>
            </a:r>
            <a:r>
              <a:rPr lang="en-US" sz="1400" dirty="0"/>
              <a:t>[LOW | UNLIKELY | P1 | L3]</a:t>
            </a:r>
            <a:br>
              <a:rPr lang="en-US" sz="2000" dirty="0"/>
            </a:br>
            <a:br>
              <a:rPr lang="en-US" sz="2000" dirty="0"/>
            </a:br>
            <a:r>
              <a:rPr lang="en-US" sz="1200" dirty="0"/>
              <a:t>Priority rationale: Standards are ordered by combined severity and likelihood from the risk assessment. Level 1 standards represent the greatest immediate threat, involving undefined behavior, injection, and memory exploitation. Level 2 standards carry moderate risk requiring timely correction. Level 3 standards should be resolved as schedule allows to maintain a clean, auditable codebase.</a:t>
            </a:r>
            <a:endParaRPr lang="en-US" sz="2000" dirty="0"/>
          </a:p>
        </p:txBody>
      </p:sp>
      <p:pic>
        <p:nvPicPr>
          <p:cNvPr id="176" name="Google Shape;176;p6"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
        <p:nvSpPr>
          <p:cNvPr id="4" name="Google Shape;167;p5">
            <a:extLst>
              <a:ext uri="{FF2B5EF4-FFF2-40B4-BE49-F238E27FC236}">
                <a16:creationId xmlns:a16="http://schemas.microsoft.com/office/drawing/2014/main" id="{68D2DFB0-B97D-CE94-6012-27982087EE53}"/>
              </a:ext>
            </a:extLst>
          </p:cNvPr>
          <p:cNvSpPr txBox="1">
            <a:spLocks/>
          </p:cNvSpPr>
          <p:nvPr/>
        </p:nvSpPr>
        <p:spPr>
          <a:xfrm>
            <a:off x="2806700" y="268249"/>
            <a:ext cx="8610600" cy="1293028"/>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lt1"/>
              </a:buClr>
              <a:buSzPts val="18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000"/>
            </a:pPr>
            <a:r>
              <a:rPr lang="en-US" dirty="0"/>
              <a:t>CODING STANDARDS</a:t>
            </a: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916774" y="268249"/>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1295400"/>
            <a:ext cx="10820400" cy="4923285"/>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200000"/>
              </a:lnSpc>
              <a:spcBef>
                <a:spcPts val="0"/>
              </a:spcBef>
              <a:spcAft>
                <a:spcPts val="0"/>
              </a:spcAft>
              <a:buClr>
                <a:schemeClr val="lt1"/>
              </a:buClr>
              <a:buSzPts val="2000"/>
              <a:buChar char="•"/>
            </a:pPr>
            <a:r>
              <a:rPr lang="en-US" sz="2100" b="1" dirty="0"/>
              <a:t>Encryption In Flight: </a:t>
            </a:r>
            <a:r>
              <a:rPr lang="en-US" sz="2000" dirty="0"/>
              <a:t>Encryption in flight is the data protection of data from one secure system to another that provides security for possible interception of the data by malicious entities and if this scenario comes to fruition, the data encryption creates a layer of protection to prevent malicious entities from utilizing that data until the encryption is unlikely to be decrypted.</a:t>
            </a:r>
          </a:p>
          <a:p>
            <a:pPr marL="228600" lvl="0" indent="-228600" algn="l" rtl="0">
              <a:lnSpc>
                <a:spcPct val="200000"/>
              </a:lnSpc>
              <a:spcBef>
                <a:spcPts val="0"/>
              </a:spcBef>
              <a:spcAft>
                <a:spcPts val="0"/>
              </a:spcAft>
              <a:buClr>
                <a:schemeClr val="lt1"/>
              </a:buClr>
              <a:buSzPts val="2000"/>
              <a:buChar char="•"/>
            </a:pPr>
            <a:r>
              <a:rPr lang="en-US" sz="2100" b="1" dirty="0"/>
              <a:t>Encryption At Rest: </a:t>
            </a:r>
            <a:r>
              <a:rPr lang="en-US" sz="2000" dirty="0"/>
              <a:t>Encryption at rest is protection of the stored data in a system. Whether in a server, hard drive, or embedded system. The system can call the data as needed with internal decryption tools however it secures the data from outside entities.</a:t>
            </a:r>
          </a:p>
          <a:p>
            <a:pPr marL="228600" lvl="0" indent="-228600" algn="l" rtl="0">
              <a:lnSpc>
                <a:spcPct val="200000"/>
              </a:lnSpc>
              <a:spcBef>
                <a:spcPts val="0"/>
              </a:spcBef>
              <a:spcAft>
                <a:spcPts val="0"/>
              </a:spcAft>
              <a:buClr>
                <a:schemeClr val="lt1"/>
              </a:buClr>
              <a:buSzPts val="2000"/>
              <a:buChar char="•"/>
            </a:pPr>
            <a:r>
              <a:rPr lang="en-US" sz="2100" b="1" dirty="0"/>
              <a:t>Encryption In Use:</a:t>
            </a:r>
            <a:r>
              <a:rPr lang="en-US" sz="2100" dirty="0"/>
              <a:t> </a:t>
            </a:r>
            <a:r>
              <a:rPr lang="en-US" sz="2000" dirty="0"/>
              <a:t>Encryption in use protects data which is actively being created or modified. If the data is currently being utilized the encryption is also in use as the file to being updated and/or created.</a:t>
            </a:r>
          </a:p>
          <a:p>
            <a:pPr marL="228600" lvl="0" indent="-228600" algn="l" rtl="0">
              <a:lnSpc>
                <a:spcPct val="90000"/>
              </a:lnSpc>
              <a:spcBef>
                <a:spcPts val="0"/>
              </a:spcBef>
              <a:spcAft>
                <a:spcPts val="0"/>
              </a:spcAft>
              <a:buClr>
                <a:schemeClr val="lt1"/>
              </a:buClr>
              <a:buSzPts val="2000"/>
              <a:buChar char="•"/>
            </a:pPr>
            <a:endParaRPr sz="16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916774" y="0"/>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sp>
        <p:nvSpPr>
          <p:cNvPr id="189" name="Google Shape;189;p8"/>
          <p:cNvSpPr txBox="1">
            <a:spLocks noGrp="1"/>
          </p:cNvSpPr>
          <p:nvPr>
            <p:ph type="body" idx="1"/>
          </p:nvPr>
        </p:nvSpPr>
        <p:spPr>
          <a:xfrm>
            <a:off x="361950" y="841830"/>
            <a:ext cx="11144250" cy="5747922"/>
          </a:xfrm>
          <a:prstGeom prst="rect">
            <a:avLst/>
          </a:prstGeom>
          <a:noFill/>
          <a:ln>
            <a:noFill/>
          </a:ln>
        </p:spPr>
        <p:txBody>
          <a:bodyPr spcFirstLastPara="1" wrap="square" lIns="91425" tIns="45700" rIns="91425" bIns="45700" anchor="t" anchorCtr="0">
            <a:normAutofit/>
          </a:bodyPr>
          <a:lstStyle/>
          <a:p>
            <a:pPr marL="228600" lvl="0" indent="-228600" algn="l" rtl="0">
              <a:lnSpc>
                <a:spcPct val="200000"/>
              </a:lnSpc>
              <a:spcBef>
                <a:spcPts val="0"/>
              </a:spcBef>
              <a:spcAft>
                <a:spcPts val="0"/>
              </a:spcAft>
              <a:buClr>
                <a:schemeClr val="lt1"/>
              </a:buClr>
              <a:buSzPts val="2400"/>
              <a:buChar char="•"/>
            </a:pPr>
            <a:r>
              <a:rPr lang="en-US" sz="1800" b="1" dirty="0"/>
              <a:t>Authentication: </a:t>
            </a:r>
            <a:r>
              <a:rPr lang="en-US" sz="1400" dirty="0"/>
              <a:t>The verification of a user or system identification which is attempting to access another system. This can take shape as a security key, password, fingerprint verification, pin code sent to a registered device, or an encryption key. Authentication is mandatory for security  of a system because without this first wall of defense, the other layers of defense can be easily dissolved as authentication is what filters out potential attackers from users.</a:t>
            </a:r>
          </a:p>
          <a:p>
            <a:pPr marL="228600" lvl="0" indent="-228600" algn="l" rtl="0">
              <a:lnSpc>
                <a:spcPct val="200000"/>
              </a:lnSpc>
              <a:spcBef>
                <a:spcPts val="0"/>
              </a:spcBef>
              <a:spcAft>
                <a:spcPts val="0"/>
              </a:spcAft>
              <a:buClr>
                <a:schemeClr val="lt1"/>
              </a:buClr>
              <a:buSzPts val="2400"/>
              <a:buChar char="•"/>
            </a:pPr>
            <a:r>
              <a:rPr lang="en-US" sz="1800" b="1" dirty="0"/>
              <a:t>Authorization: </a:t>
            </a:r>
            <a:r>
              <a:rPr lang="en-US" sz="1400" dirty="0"/>
              <a:t>The validation of a user’s role in a system. The level of privileges an account has within a system can be the difference of a secure and well-functioning system or an exposed and uncontrolled system. Ensuring all users are granted only the required privileges necessary to accomplish their tasks within a system that minimizes potential security breaches or back doors being created.</a:t>
            </a:r>
          </a:p>
          <a:p>
            <a:pPr marL="228600" lvl="0" indent="-228600" algn="l" rtl="0">
              <a:lnSpc>
                <a:spcPct val="200000"/>
              </a:lnSpc>
              <a:spcBef>
                <a:spcPts val="0"/>
              </a:spcBef>
              <a:spcAft>
                <a:spcPts val="0"/>
              </a:spcAft>
              <a:buClr>
                <a:schemeClr val="lt1"/>
              </a:buClr>
              <a:buSzPts val="2400"/>
              <a:buChar char="•"/>
            </a:pPr>
            <a:r>
              <a:rPr lang="en-US" sz="1800" b="1" dirty="0"/>
              <a:t>Accounting: </a:t>
            </a:r>
            <a:r>
              <a:rPr lang="en-US" sz="1400" dirty="0"/>
              <a:t>Accounting is the process of ensuring all actions taken within a system have a level of traceability to allow an admin. To easily and coherently back track and discover how vulnerabilities were created or discovered as well as to provide a level of observation of users to validate their level of privileges are appropriate for their tasks. This is done by tracking activities through time stamping activities, path usage to see what files they are accessing and the frequency.</a:t>
            </a:r>
          </a:p>
        </p:txBody>
      </p:sp>
      <p:pic>
        <p:nvPicPr>
          <p:cNvPr id="190" name="Google Shape;190;p8"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 Graphical representation of the automation process used in the enforcement and compliance of the Security Policy Standards. 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4">
            <a:alphaModFix/>
          </a:blip>
          <a:srcRect/>
          <a:stretch/>
        </p:blipFill>
        <p:spPr>
          <a:xfrm>
            <a:off x="2127250" y="2199481"/>
            <a:ext cx="7937500" cy="4013200"/>
          </a:xfrm>
          <a:prstGeom prst="rect">
            <a:avLst/>
          </a:prstGeom>
          <a:noFill/>
          <a:ln>
            <a:noFill/>
          </a:ln>
        </p:spPr>
      </p:pic>
      <p:sp>
        <p:nvSpPr>
          <p:cNvPr id="299" name="AutomationText"/>
          <p:cNvSpPr txBox="1">
            <a:spLocks noGrp="1"/>
          </p:cNvSpPr>
          <p:nvPr/>
        </p:nvSpPr>
        <p:spPr>
          <a:xfrm>
            <a:off x="685800" y="1346200"/>
            <a:ext cx="8850086" cy="4800000"/>
          </a:xfrm>
          <a:prstGeom prst="rect">
            <a:avLst/>
          </a:prstGeom>
          <a:noFill/>
          <a:ln>
            <a:noFill/>
          </a:ln>
        </p:spPr>
        <p:txBody>
          <a:bodyPr wrap="square" lIns="91425" tIns="45700" rIns="91425" bIns="45700" anchor="t">
            <a:normAutofit/>
          </a:bodyPr>
          <a:lstStyle/>
          <a:p>
            <a:pPr algn="l">
              <a:lnSpc>
                <a:spcPct val="90000"/>
              </a:lnSpc>
              <a:spcBef>
                <a:spcPts val="0"/>
              </a:spcBef>
              <a:spcAft>
                <a:spcPts val="200"/>
              </a:spcAft>
              <a:buNone/>
            </a:pPr>
            <a:endParaRPr lang="en-US" sz="1300" dirty="0">
              <a:solidFill>
                <a:srgbClr val="FF0000"/>
              </a:solidFill>
            </a:endParaRPr>
          </a:p>
        </p:txBody>
      </p:sp>
      <p:pic>
        <p:nvPicPr>
          <p:cNvPr id="204" name="Google Shape;204;p9" descr="Green Pace logo"/>
          <p:cNvPicPr preferRelativeResize="0"/>
          <p:nvPr/>
        </p:nvPicPr>
        <p:blipFill>
          <a:blip r:embed="rId5">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a:t>The </a:t>
            </a:r>
            <a:r>
              <a:rPr lang="en-US" dirty="0" err="1"/>
              <a:t>DevSecOps</a:t>
            </a:r>
            <a:r>
              <a:rPr lang="en-US" dirty="0"/>
              <a:t> pipeline is a system for integrating secure coding methodologies into the routine development and maintenance of an organization’s systems. </a:t>
            </a:r>
            <a:r>
              <a:rPr lang="en-US" dirty="0" err="1"/>
              <a:t>DevSecOps</a:t>
            </a:r>
            <a:r>
              <a:rPr lang="en-US" dirty="0"/>
              <a:t> enables an organization to have a secure and robust system where security and integrity are a priority.  </a:t>
            </a:r>
          </a:p>
          <a:p>
            <a:pPr marL="685800" lvl="1" indent="-228600" algn="l" rtl="0">
              <a:lnSpc>
                <a:spcPct val="90000"/>
              </a:lnSpc>
              <a:spcBef>
                <a:spcPts val="0"/>
              </a:spcBef>
              <a:spcAft>
                <a:spcPts val="0"/>
              </a:spcAft>
              <a:buClr>
                <a:schemeClr val="lt1"/>
              </a:buClr>
              <a:buSzPts val="2000"/>
              <a:buChar char="•"/>
            </a:pPr>
            <a:endParaRPr lang="en-US" dirty="0"/>
          </a:p>
          <a:p>
            <a:pPr marL="685800" lvl="1" indent="-228600" algn="l" rtl="0">
              <a:lnSpc>
                <a:spcPct val="90000"/>
              </a:lnSpc>
              <a:spcBef>
                <a:spcPts val="0"/>
              </a:spcBef>
              <a:spcAft>
                <a:spcPts val="0"/>
              </a:spcAft>
              <a:buClr>
                <a:schemeClr val="lt1"/>
              </a:buClr>
              <a:buSzPts val="2000"/>
              <a:buChar char="•"/>
            </a:pPr>
            <a:r>
              <a:rPr lang="en-US" dirty="0" err="1"/>
              <a:t>DevSecOps</a:t>
            </a:r>
            <a:r>
              <a:rPr lang="en-US" dirty="0"/>
              <a:t> being integrated in a system is optimal for keeping a mindset of defense in depth by implementing several layers of protection and verifying the security of the system through testing and catching not only vulnerabilities but bugs that can be addressed.</a:t>
            </a:r>
            <a:endParaRPr lang="en-US" sz="1600" dirty="0"/>
          </a:p>
        </p:txBody>
      </p:sp>
      <p:pic>
        <p:nvPicPr>
          <p:cNvPr id="211" name="Google Shape;211;p10"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6105</TotalTime>
  <Words>4461</Words>
  <Application>Microsoft Office PowerPoint</Application>
  <PresentationFormat>Widescreen</PresentationFormat>
  <Paragraphs>119</Paragraphs>
  <Slides>16</Slides>
  <Notes>16</Notes>
  <HiddenSlides>0</HiddenSlides>
  <MMClips>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Century Gothic</vt:lpstr>
      <vt:lpstr>Arial</vt:lpstr>
      <vt:lpstr>Vapor Trail</vt:lpstr>
      <vt:lpstr>Green Pace</vt:lpstr>
      <vt:lpstr>OVERVIEW: DEFENSE IN DEPTH</vt:lpstr>
      <vt:lpstr>THREATS MATRIX</vt:lpstr>
      <vt:lpstr>10 PRINCIPLES</vt:lpstr>
      <vt:lpstr>STR51-CPP: Do Not Attempt To Create A std::string From A Null Pointer.  [HIGH | LIKELY | P18 | L1] ERR54-CPP: Catch Handlers Should Order Their Parameter Types From Most Derived To Least Derived.  [MEDIUM | LIKELY | P18 | L1] DCL50-CPP: Do Not Define A C-Style Variadic Function.  [HIGH | PROBABLE | P12 | L1] EXP53-CPP: Do Not Read Uninitialized Memory.  [HIGH | PROBABLE | P12 | L1] STR02-C: Sanitize Data Passed To Complex Subsystems.  [HIGH | LIKELY | P9 | L2] MEM50-CPP: Do Not Access Freed Memory.  [HIGH | LIKELY | P9 | L2] DCL57-CPP: Do Not Let Exceptions Escape From Destructors Or Deallocation Functions.  [LOW | LIKELY | P9 | L2] OOP53-CPP: Write Constructor Member Initializers In The Canonical Order.  [MEDIUM | UNLIKELY | P6 | L2] FIO51-CPP: Close Files When They Are No Longer Needed.  [MEDIUM | UNLIKELY | P2 | L3] DCL03-CPP: Use A Static Assertion To Test The Value Of A Constant Expression.  [LOW | UNLIKELY | P1 | L3]  Priority rationale: Standards are ordered by combined severity and likelihood from the risk assessment. Level 1 standards represent the greatest immediate threat, involving undefined behavior, injection, and memory exploitation. Level 2 standards carry moderate risk requiring timely correction. Level 3 standards should be resolved as schedule allows to maintain a clean, auditable codebase.</vt:lpstr>
      <vt:lpstr>ENCRYPTION POLICIES</vt:lpstr>
      <vt:lpstr>TRIPLE-A POLICIES</vt:lpstr>
      <vt:lpstr>AUTOMATION SUMMARY</vt:lpstr>
      <vt:lpstr>TOOLS</vt:lpstr>
      <vt:lpstr>UNIT TEST: MEM50-CPP</vt:lpstr>
      <vt:lpstr>UNIT TEST: STR51-CPP</vt:lpstr>
      <vt:lpstr>UNIT TEST: EXP53-CPP</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Gordon, Tyler</cp:lastModifiedBy>
  <cp:revision>14</cp:revision>
  <dcterms:created xsi:type="dcterms:W3CDTF">2020-08-19T17:59:24Z</dcterms:created>
  <dcterms:modified xsi:type="dcterms:W3CDTF">2026-02-25T03:37:40Z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